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450" r:id="rId2"/>
    <p:sldId id="446" r:id="rId3"/>
    <p:sldId id="470" r:id="rId4"/>
    <p:sldId id="471" r:id="rId5"/>
    <p:sldId id="457" r:id="rId6"/>
    <p:sldId id="448" r:id="rId7"/>
    <p:sldId id="459" r:id="rId8"/>
    <p:sldId id="445" r:id="rId9"/>
    <p:sldId id="461" r:id="rId10"/>
    <p:sldId id="449" r:id="rId11"/>
    <p:sldId id="460" r:id="rId12"/>
    <p:sldId id="467" r:id="rId13"/>
    <p:sldId id="468" r:id="rId14"/>
    <p:sldId id="472" r:id="rId15"/>
    <p:sldId id="469" r:id="rId16"/>
    <p:sldId id="473" r:id="rId17"/>
  </p:sldIdLst>
  <p:sldSz cx="6858000" cy="9144000" type="screen4x3"/>
  <p:notesSz cx="6858000" cy="9313863"/>
  <p:defaultTextStyle>
    <a:defPPr>
      <a:defRPr lang="en-US"/>
    </a:defPPr>
    <a:lvl1pPr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ctr" rtl="0" fontAlgn="base" hangingPunct="0">
      <a:spcBef>
        <a:spcPct val="0"/>
      </a:spcBef>
      <a:spcAft>
        <a:spcPct val="0"/>
      </a:spcAft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9900"/>
    <a:srgbClr val="FF99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3632"/>
  </p:normalViewPr>
  <p:slideViewPr>
    <p:cSldViewPr>
      <p:cViewPr varScale="1">
        <p:scale>
          <a:sx n="78" d="100"/>
          <a:sy n="78" d="100"/>
        </p:scale>
        <p:origin x="352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119313" y="698500"/>
            <a:ext cx="2619375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24086"/>
            <a:ext cx="5029200" cy="41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venir Roman" charset="0"/>
              </a:rPr>
              <a:t>Second level</a:t>
            </a:r>
          </a:p>
          <a:p>
            <a:pPr lvl="2"/>
            <a:r>
              <a:rPr lang="en-US" altLang="en-US">
                <a:sym typeface="Avenir Roman" charset="0"/>
              </a:rPr>
              <a:t>Third level</a:t>
            </a:r>
          </a:p>
          <a:p>
            <a:pPr lvl="3"/>
            <a:r>
              <a:rPr lang="en-US" altLang="en-US">
                <a:sym typeface="Avenir Roman" charset="0"/>
              </a:rPr>
              <a:t>Fourth level</a:t>
            </a:r>
          </a:p>
          <a:p>
            <a:pPr lvl="4"/>
            <a:r>
              <a:rPr lang="en-US" altLang="en-US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2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6BC4F-8843-994A-A8A5-D7560EAC34E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7238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35500E-404E-BE4A-A841-CDA25E74B50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374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3825"/>
            <a:ext cx="1543050" cy="9020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3825"/>
            <a:ext cx="4476750" cy="9020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271DAB-CE69-AE47-8394-37A742E5283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4977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2133600"/>
            <a:ext cx="3009900" cy="294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5226050"/>
            <a:ext cx="3009900" cy="2941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B9411-C770-4A18-B588-4ABA057EB2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74C198-A4BD-B143-910E-7AB3AA13017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9484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D4442-5C62-D446-B2A3-007984091FC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279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1428750" cy="701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050" y="2133600"/>
            <a:ext cx="1428750" cy="701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CDC9EB-AFD8-744B-8EB3-D80441223B6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107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33CCC-8381-D946-B65F-B76A1B95DE6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826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6C767-73EE-1548-B352-8DE3D92CB61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8800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6F365-F4C9-494A-8DC1-6B3F5376891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6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73B824-BE48-8147-AA86-60B58FB67D06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07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1DFEA8-4038-5C45-8B14-6348EAEB3F1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698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342900" y="123825"/>
            <a:ext cx="6172200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30099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914900" y="8326438"/>
            <a:ext cx="1600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326DE89-6ED9-9942-9309-7AE1A989DEF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reeform 2"/>
          <p:cNvSpPr>
            <a:spLocks/>
          </p:cNvSpPr>
          <p:nvPr/>
        </p:nvSpPr>
        <p:spPr bwMode="auto">
          <a:xfrm flipH="1">
            <a:off x="3886200" y="609600"/>
            <a:ext cx="311150" cy="593725"/>
          </a:xfrm>
          <a:custGeom>
            <a:avLst/>
            <a:gdLst>
              <a:gd name="T0" fmla="*/ 644 w 644"/>
              <a:gd name="T1" fmla="*/ 399 h 1212"/>
              <a:gd name="T2" fmla="*/ 638 w 644"/>
              <a:gd name="T3" fmla="*/ 1209 h 1212"/>
              <a:gd name="T4" fmla="*/ 5 w 644"/>
              <a:gd name="T5" fmla="*/ 1212 h 1212"/>
              <a:gd name="T6" fmla="*/ 0 w 644"/>
              <a:gd name="T7" fmla="*/ 394 h 1212"/>
              <a:gd name="T8" fmla="*/ 644 w 644"/>
              <a:gd name="T9" fmla="*/ 399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4"/>
              <a:gd name="T16" fmla="*/ 0 h 1212"/>
              <a:gd name="T17" fmla="*/ 644 w 64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4" h="1212">
                <a:moveTo>
                  <a:pt x="644" y="399"/>
                </a:moveTo>
                <a:cubicBezTo>
                  <a:pt x="641" y="583"/>
                  <a:pt x="641" y="842"/>
                  <a:pt x="638" y="1209"/>
                </a:cubicBezTo>
                <a:cubicBezTo>
                  <a:pt x="374" y="1212"/>
                  <a:pt x="5" y="1212"/>
                  <a:pt x="5" y="1212"/>
                </a:cubicBezTo>
                <a:lnTo>
                  <a:pt x="0" y="394"/>
                </a:lnTo>
                <a:cubicBezTo>
                  <a:pt x="62" y="0"/>
                  <a:pt x="587" y="36"/>
                  <a:pt x="644" y="399"/>
                </a:cubicBezTo>
                <a:close/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2209800" y="685800"/>
            <a:ext cx="311150" cy="511175"/>
            <a:chOff x="1952" y="3797"/>
            <a:chExt cx="643" cy="1057"/>
          </a:xfrm>
        </p:grpSpPr>
        <p:sp>
          <p:nvSpPr>
            <p:cNvPr id="15702" name="Freeform 4"/>
            <p:cNvSpPr>
              <a:spLocks/>
            </p:cNvSpPr>
            <p:nvPr/>
          </p:nvSpPr>
          <p:spPr bwMode="auto">
            <a:xfrm>
              <a:off x="1952" y="3797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61" y="4083"/>
              <a:ext cx="423" cy="626"/>
              <a:chOff x="649" y="3655"/>
              <a:chExt cx="182" cy="306"/>
            </a:xfrm>
          </p:grpSpPr>
          <p:sp>
            <p:nvSpPr>
              <p:cNvPr id="15704" name="Line 6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705" name="Line 7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 flipH="1">
            <a:off x="914400" y="1981200"/>
            <a:ext cx="311150" cy="514350"/>
            <a:chOff x="2162" y="4163"/>
            <a:chExt cx="643" cy="1057"/>
          </a:xfrm>
        </p:grpSpPr>
        <p:sp>
          <p:nvSpPr>
            <p:cNvPr id="15700" name="Freeform 9"/>
            <p:cNvSpPr>
              <a:spLocks/>
            </p:cNvSpPr>
            <p:nvPr/>
          </p:nvSpPr>
          <p:spPr bwMode="auto">
            <a:xfrm>
              <a:off x="2162" y="4163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701" name="Freeform 10"/>
            <p:cNvSpPr>
              <a:spLocks/>
            </p:cNvSpPr>
            <p:nvPr/>
          </p:nvSpPr>
          <p:spPr bwMode="auto">
            <a:xfrm>
              <a:off x="2162" y="4648"/>
              <a:ext cx="640" cy="572"/>
            </a:xfrm>
            <a:custGeom>
              <a:avLst/>
              <a:gdLst>
                <a:gd name="T0" fmla="*/ 0 w 275"/>
                <a:gd name="T1" fmla="*/ 0 h 280"/>
                <a:gd name="T2" fmla="*/ 274 w 275"/>
                <a:gd name="T3" fmla="*/ 0 h 280"/>
                <a:gd name="T4" fmla="*/ 274 w 275"/>
                <a:gd name="T5" fmla="*/ 178 h 280"/>
                <a:gd name="T6" fmla="*/ 223 w 275"/>
                <a:gd name="T7" fmla="*/ 279 h 280"/>
                <a:gd name="T8" fmla="*/ 51 w 275"/>
                <a:gd name="T9" fmla="*/ 279 h 280"/>
                <a:gd name="T10" fmla="*/ 0 w 275"/>
                <a:gd name="T11" fmla="*/ 178 h 280"/>
                <a:gd name="T12" fmla="*/ 0 w 275"/>
                <a:gd name="T13" fmla="*/ 0 h 2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80"/>
                <a:gd name="T23" fmla="*/ 275 w 275"/>
                <a:gd name="T24" fmla="*/ 280 h 2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80">
                  <a:moveTo>
                    <a:pt x="0" y="0"/>
                  </a:moveTo>
                  <a:lnTo>
                    <a:pt x="274" y="0"/>
                  </a:lnTo>
                  <a:lnTo>
                    <a:pt x="274" y="178"/>
                  </a:lnTo>
                  <a:lnTo>
                    <a:pt x="223" y="279"/>
                  </a:lnTo>
                  <a:lnTo>
                    <a:pt x="51" y="279"/>
                  </a:lnTo>
                  <a:lnTo>
                    <a:pt x="0" y="17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flipH="1">
            <a:off x="514350" y="704850"/>
            <a:ext cx="311150" cy="514350"/>
            <a:chOff x="865" y="1066"/>
            <a:chExt cx="643" cy="1057"/>
          </a:xfrm>
        </p:grpSpPr>
        <p:sp>
          <p:nvSpPr>
            <p:cNvPr id="15698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9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 flipH="1">
            <a:off x="533400" y="1981200"/>
            <a:ext cx="309563" cy="514350"/>
            <a:chOff x="1624" y="2375"/>
            <a:chExt cx="643" cy="1057"/>
          </a:xfrm>
        </p:grpSpPr>
        <p:sp>
          <p:nvSpPr>
            <p:cNvPr id="15696" name="Freeform 15"/>
            <p:cNvSpPr>
              <a:spLocks/>
            </p:cNvSpPr>
            <p:nvPr/>
          </p:nvSpPr>
          <p:spPr bwMode="auto">
            <a:xfrm>
              <a:off x="1624" y="2375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7" name="Freeform 16"/>
            <p:cNvSpPr>
              <a:spLocks/>
            </p:cNvSpPr>
            <p:nvPr/>
          </p:nvSpPr>
          <p:spPr bwMode="auto">
            <a:xfrm>
              <a:off x="1630" y="3046"/>
              <a:ext cx="637" cy="386"/>
            </a:xfrm>
            <a:custGeom>
              <a:avLst/>
              <a:gdLst>
                <a:gd name="T0" fmla="*/ 0 w 274"/>
                <a:gd name="T1" fmla="*/ 0 h 189"/>
                <a:gd name="T2" fmla="*/ 273 w 274"/>
                <a:gd name="T3" fmla="*/ 0 h 189"/>
                <a:gd name="T4" fmla="*/ 273 w 274"/>
                <a:gd name="T5" fmla="*/ 90 h 189"/>
                <a:gd name="T6" fmla="*/ 222 w 274"/>
                <a:gd name="T7" fmla="*/ 188 h 189"/>
                <a:gd name="T8" fmla="*/ 51 w 274"/>
                <a:gd name="T9" fmla="*/ 188 h 189"/>
                <a:gd name="T10" fmla="*/ 0 w 274"/>
                <a:gd name="T11" fmla="*/ 90 h 189"/>
                <a:gd name="T12" fmla="*/ 0 w 274"/>
                <a:gd name="T13" fmla="*/ 0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4"/>
                <a:gd name="T22" fmla="*/ 0 h 189"/>
                <a:gd name="T23" fmla="*/ 274 w 274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4" h="189">
                  <a:moveTo>
                    <a:pt x="0" y="0"/>
                  </a:moveTo>
                  <a:lnTo>
                    <a:pt x="273" y="0"/>
                  </a:lnTo>
                  <a:lnTo>
                    <a:pt x="273" y="90"/>
                  </a:lnTo>
                  <a:lnTo>
                    <a:pt x="222" y="188"/>
                  </a:lnTo>
                  <a:lnTo>
                    <a:pt x="51" y="188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 flipH="1">
            <a:off x="1752600" y="1981200"/>
            <a:ext cx="315913" cy="514350"/>
            <a:chOff x="6017" y="3519"/>
            <a:chExt cx="660" cy="1057"/>
          </a:xfrm>
        </p:grpSpPr>
        <p:sp>
          <p:nvSpPr>
            <p:cNvPr id="15694" name="Freeform 18"/>
            <p:cNvSpPr>
              <a:spLocks/>
            </p:cNvSpPr>
            <p:nvPr/>
          </p:nvSpPr>
          <p:spPr bwMode="auto">
            <a:xfrm>
              <a:off x="6017" y="3519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5" name="Freeform 19"/>
            <p:cNvSpPr>
              <a:spLocks/>
            </p:cNvSpPr>
            <p:nvPr/>
          </p:nvSpPr>
          <p:spPr bwMode="auto">
            <a:xfrm>
              <a:off x="6367" y="3519"/>
              <a:ext cx="310" cy="1051"/>
            </a:xfrm>
            <a:custGeom>
              <a:avLst/>
              <a:gdLst>
                <a:gd name="T0" fmla="*/ 0 w 133"/>
                <a:gd name="T1" fmla="*/ 0 h 514"/>
                <a:gd name="T2" fmla="*/ 47 w 133"/>
                <a:gd name="T3" fmla="*/ 0 h 514"/>
                <a:gd name="T4" fmla="*/ 47 w 133"/>
                <a:gd name="T5" fmla="*/ 105 h 514"/>
                <a:gd name="T6" fmla="*/ 81 w 133"/>
                <a:gd name="T7" fmla="*/ 105 h 514"/>
                <a:gd name="T8" fmla="*/ 132 w 133"/>
                <a:gd name="T9" fmla="*/ 139 h 514"/>
                <a:gd name="T10" fmla="*/ 132 w 133"/>
                <a:gd name="T11" fmla="*/ 415 h 514"/>
                <a:gd name="T12" fmla="*/ 81 w 133"/>
                <a:gd name="T13" fmla="*/ 513 h 514"/>
                <a:gd name="T14" fmla="*/ 0 w 133"/>
                <a:gd name="T15" fmla="*/ 513 h 514"/>
                <a:gd name="T16" fmla="*/ 0 w 133"/>
                <a:gd name="T17" fmla="*/ 0 h 5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514"/>
                <a:gd name="T29" fmla="*/ 133 w 133"/>
                <a:gd name="T30" fmla="*/ 514 h 5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514">
                  <a:moveTo>
                    <a:pt x="0" y="0"/>
                  </a:moveTo>
                  <a:lnTo>
                    <a:pt x="47" y="0"/>
                  </a:lnTo>
                  <a:lnTo>
                    <a:pt x="47" y="105"/>
                  </a:lnTo>
                  <a:lnTo>
                    <a:pt x="81" y="105"/>
                  </a:lnTo>
                  <a:lnTo>
                    <a:pt x="132" y="139"/>
                  </a:lnTo>
                  <a:lnTo>
                    <a:pt x="132" y="415"/>
                  </a:lnTo>
                  <a:lnTo>
                    <a:pt x="81" y="513"/>
                  </a:lnTo>
                  <a:lnTo>
                    <a:pt x="0" y="513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 flipH="1">
            <a:off x="2667000" y="1981200"/>
            <a:ext cx="311150" cy="517525"/>
            <a:chOff x="7659" y="3535"/>
            <a:chExt cx="643" cy="1059"/>
          </a:xfrm>
        </p:grpSpPr>
        <p:sp>
          <p:nvSpPr>
            <p:cNvPr id="15691" name="Freeform 21"/>
            <p:cNvSpPr>
              <a:spLocks/>
            </p:cNvSpPr>
            <p:nvPr/>
          </p:nvSpPr>
          <p:spPr bwMode="auto">
            <a:xfrm>
              <a:off x="7659" y="3535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2" name="Freeform 22"/>
            <p:cNvSpPr>
              <a:spLocks/>
            </p:cNvSpPr>
            <p:nvPr/>
          </p:nvSpPr>
          <p:spPr bwMode="auto">
            <a:xfrm>
              <a:off x="7659" y="3766"/>
              <a:ext cx="200" cy="828"/>
            </a:xfrm>
            <a:custGeom>
              <a:avLst/>
              <a:gdLst>
                <a:gd name="T0" fmla="*/ 85 w 86"/>
                <a:gd name="T1" fmla="*/ 0 h 405"/>
                <a:gd name="T2" fmla="*/ 85 w 86"/>
                <a:gd name="T3" fmla="*/ 404 h 405"/>
                <a:gd name="T4" fmla="*/ 49 w 86"/>
                <a:gd name="T5" fmla="*/ 404 h 405"/>
                <a:gd name="T6" fmla="*/ 0 w 86"/>
                <a:gd name="T7" fmla="*/ 305 h 405"/>
                <a:gd name="T8" fmla="*/ 0 w 86"/>
                <a:gd name="T9" fmla="*/ 33 h 405"/>
                <a:gd name="T10" fmla="*/ 49 w 86"/>
                <a:gd name="T11" fmla="*/ 0 h 405"/>
                <a:gd name="T12" fmla="*/ 85 w 86"/>
                <a:gd name="T13" fmla="*/ 0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405"/>
                <a:gd name="T23" fmla="*/ 86 w 86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405">
                  <a:moveTo>
                    <a:pt x="85" y="0"/>
                  </a:moveTo>
                  <a:lnTo>
                    <a:pt x="85" y="404"/>
                  </a:lnTo>
                  <a:lnTo>
                    <a:pt x="49" y="404"/>
                  </a:lnTo>
                  <a:lnTo>
                    <a:pt x="0" y="305"/>
                  </a:lnTo>
                  <a:lnTo>
                    <a:pt x="0" y="33"/>
                  </a:lnTo>
                  <a:lnTo>
                    <a:pt x="49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3" name="Freeform 23"/>
            <p:cNvSpPr>
              <a:spLocks/>
            </p:cNvSpPr>
            <p:nvPr/>
          </p:nvSpPr>
          <p:spPr bwMode="auto">
            <a:xfrm>
              <a:off x="8096" y="3764"/>
              <a:ext cx="200" cy="828"/>
            </a:xfrm>
            <a:custGeom>
              <a:avLst/>
              <a:gdLst>
                <a:gd name="T0" fmla="*/ 0 w 86"/>
                <a:gd name="T1" fmla="*/ 0 h 405"/>
                <a:gd name="T2" fmla="*/ 0 w 86"/>
                <a:gd name="T3" fmla="*/ 404 h 405"/>
                <a:gd name="T4" fmla="*/ 36 w 86"/>
                <a:gd name="T5" fmla="*/ 404 h 405"/>
                <a:gd name="T6" fmla="*/ 85 w 86"/>
                <a:gd name="T7" fmla="*/ 305 h 405"/>
                <a:gd name="T8" fmla="*/ 85 w 86"/>
                <a:gd name="T9" fmla="*/ 33 h 405"/>
                <a:gd name="T10" fmla="*/ 36 w 86"/>
                <a:gd name="T11" fmla="*/ 0 h 405"/>
                <a:gd name="T12" fmla="*/ 0 w 86"/>
                <a:gd name="T13" fmla="*/ 0 h 4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405"/>
                <a:gd name="T23" fmla="*/ 86 w 86"/>
                <a:gd name="T24" fmla="*/ 405 h 4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405">
                  <a:moveTo>
                    <a:pt x="0" y="0"/>
                  </a:moveTo>
                  <a:lnTo>
                    <a:pt x="0" y="404"/>
                  </a:lnTo>
                  <a:lnTo>
                    <a:pt x="36" y="404"/>
                  </a:lnTo>
                  <a:lnTo>
                    <a:pt x="85" y="305"/>
                  </a:lnTo>
                  <a:lnTo>
                    <a:pt x="85" y="33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70" name="Freeform 24"/>
          <p:cNvSpPr>
            <a:spLocks/>
          </p:cNvSpPr>
          <p:nvPr/>
        </p:nvSpPr>
        <p:spPr bwMode="auto">
          <a:xfrm flipH="1">
            <a:off x="1371600" y="685800"/>
            <a:ext cx="311150" cy="511175"/>
          </a:xfrm>
          <a:custGeom>
            <a:avLst/>
            <a:gdLst>
              <a:gd name="T0" fmla="*/ 89 w 277"/>
              <a:gd name="T1" fmla="*/ 0 h 517"/>
              <a:gd name="T2" fmla="*/ 191 w 277"/>
              <a:gd name="T3" fmla="*/ 0 h 517"/>
              <a:gd name="T4" fmla="*/ 191 w 277"/>
              <a:gd name="T5" fmla="*/ 105 h 517"/>
              <a:gd name="T6" fmla="*/ 225 w 277"/>
              <a:gd name="T7" fmla="*/ 105 h 517"/>
              <a:gd name="T8" fmla="*/ 276 w 277"/>
              <a:gd name="T9" fmla="*/ 139 h 517"/>
              <a:gd name="T10" fmla="*/ 276 w 277"/>
              <a:gd name="T11" fmla="*/ 415 h 517"/>
              <a:gd name="T12" fmla="*/ 225 w 277"/>
              <a:gd name="T13" fmla="*/ 516 h 517"/>
              <a:gd name="T14" fmla="*/ 51 w 277"/>
              <a:gd name="T15" fmla="*/ 516 h 517"/>
              <a:gd name="T16" fmla="*/ 0 w 277"/>
              <a:gd name="T17" fmla="*/ 415 h 517"/>
              <a:gd name="T18" fmla="*/ 0 w 277"/>
              <a:gd name="T19" fmla="*/ 139 h 517"/>
              <a:gd name="T20" fmla="*/ 51 w 277"/>
              <a:gd name="T21" fmla="*/ 105 h 517"/>
              <a:gd name="T22" fmla="*/ 89 w 277"/>
              <a:gd name="T23" fmla="*/ 105 h 517"/>
              <a:gd name="T24" fmla="*/ 89 w 277"/>
              <a:gd name="T25" fmla="*/ 0 h 5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7"/>
              <a:gd name="T40" fmla="*/ 0 h 517"/>
              <a:gd name="T41" fmla="*/ 277 w 277"/>
              <a:gd name="T42" fmla="*/ 517 h 5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7" h="517">
                <a:moveTo>
                  <a:pt x="89" y="0"/>
                </a:moveTo>
                <a:lnTo>
                  <a:pt x="191" y="0"/>
                </a:lnTo>
                <a:lnTo>
                  <a:pt x="191" y="105"/>
                </a:lnTo>
                <a:lnTo>
                  <a:pt x="225" y="105"/>
                </a:lnTo>
                <a:lnTo>
                  <a:pt x="276" y="139"/>
                </a:lnTo>
                <a:lnTo>
                  <a:pt x="276" y="415"/>
                </a:lnTo>
                <a:lnTo>
                  <a:pt x="225" y="516"/>
                </a:lnTo>
                <a:lnTo>
                  <a:pt x="51" y="516"/>
                </a:lnTo>
                <a:lnTo>
                  <a:pt x="0" y="415"/>
                </a:lnTo>
                <a:lnTo>
                  <a:pt x="0" y="139"/>
                </a:lnTo>
                <a:lnTo>
                  <a:pt x="51" y="105"/>
                </a:lnTo>
                <a:lnTo>
                  <a:pt x="89" y="105"/>
                </a:lnTo>
                <a:lnTo>
                  <a:pt x="89" y="0"/>
                </a:lnTo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 flipH="1">
            <a:off x="4343400" y="609600"/>
            <a:ext cx="319088" cy="593725"/>
            <a:chOff x="1613" y="5180"/>
            <a:chExt cx="659" cy="1212"/>
          </a:xfrm>
        </p:grpSpPr>
        <p:sp>
          <p:nvSpPr>
            <p:cNvPr id="15689" name="Freeform 26"/>
            <p:cNvSpPr>
              <a:spLocks/>
            </p:cNvSpPr>
            <p:nvPr/>
          </p:nvSpPr>
          <p:spPr bwMode="auto">
            <a:xfrm>
              <a:off x="1613" y="5180"/>
              <a:ext cx="644" cy="1212"/>
            </a:xfrm>
            <a:custGeom>
              <a:avLst/>
              <a:gdLst>
                <a:gd name="T0" fmla="*/ 644 w 644"/>
                <a:gd name="T1" fmla="*/ 399 h 1212"/>
                <a:gd name="T2" fmla="*/ 638 w 644"/>
                <a:gd name="T3" fmla="*/ 1209 h 1212"/>
                <a:gd name="T4" fmla="*/ 5 w 644"/>
                <a:gd name="T5" fmla="*/ 1212 h 1212"/>
                <a:gd name="T6" fmla="*/ 0 w 644"/>
                <a:gd name="T7" fmla="*/ 394 h 1212"/>
                <a:gd name="T8" fmla="*/ 644 w 644"/>
                <a:gd name="T9" fmla="*/ 399 h 1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4"/>
                <a:gd name="T16" fmla="*/ 0 h 1212"/>
                <a:gd name="T17" fmla="*/ 644 w 644"/>
                <a:gd name="T18" fmla="*/ 1212 h 1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4" h="1212">
                  <a:moveTo>
                    <a:pt x="644" y="399"/>
                  </a:moveTo>
                  <a:cubicBezTo>
                    <a:pt x="641" y="583"/>
                    <a:pt x="641" y="842"/>
                    <a:pt x="638" y="1209"/>
                  </a:cubicBezTo>
                  <a:cubicBezTo>
                    <a:pt x="374" y="1212"/>
                    <a:pt x="5" y="1212"/>
                    <a:pt x="5" y="1212"/>
                  </a:cubicBezTo>
                  <a:lnTo>
                    <a:pt x="0" y="394"/>
                  </a:lnTo>
                  <a:cubicBezTo>
                    <a:pt x="62" y="0"/>
                    <a:pt x="587" y="36"/>
                    <a:pt x="644" y="399"/>
                  </a:cubicBezTo>
                  <a:close/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90" name="Text Box 27"/>
            <p:cNvSpPr txBox="1">
              <a:spLocks noChangeArrowheads="1"/>
            </p:cNvSpPr>
            <p:nvPr/>
          </p:nvSpPr>
          <p:spPr bwMode="auto">
            <a:xfrm>
              <a:off x="1650" y="5628"/>
              <a:ext cx="62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T2</a:t>
              </a:r>
            </a:p>
          </p:txBody>
        </p:sp>
      </p:grpSp>
      <p:sp>
        <p:nvSpPr>
          <p:cNvPr id="15372" name="Freeform 28"/>
          <p:cNvSpPr>
            <a:spLocks/>
          </p:cNvSpPr>
          <p:nvPr/>
        </p:nvSpPr>
        <p:spPr bwMode="auto">
          <a:xfrm flipH="1">
            <a:off x="2971800" y="609600"/>
            <a:ext cx="311150" cy="588963"/>
          </a:xfrm>
          <a:custGeom>
            <a:avLst/>
            <a:gdLst>
              <a:gd name="T0" fmla="*/ 644 w 644"/>
              <a:gd name="T1" fmla="*/ 399 h 1212"/>
              <a:gd name="T2" fmla="*/ 638 w 644"/>
              <a:gd name="T3" fmla="*/ 1209 h 1212"/>
              <a:gd name="T4" fmla="*/ 5 w 644"/>
              <a:gd name="T5" fmla="*/ 1212 h 1212"/>
              <a:gd name="T6" fmla="*/ 0 w 644"/>
              <a:gd name="T7" fmla="*/ 394 h 1212"/>
              <a:gd name="T8" fmla="*/ 644 w 644"/>
              <a:gd name="T9" fmla="*/ 399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4"/>
              <a:gd name="T16" fmla="*/ 0 h 1212"/>
              <a:gd name="T17" fmla="*/ 644 w 64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4" h="1212">
                <a:moveTo>
                  <a:pt x="644" y="399"/>
                </a:moveTo>
                <a:cubicBezTo>
                  <a:pt x="641" y="583"/>
                  <a:pt x="641" y="842"/>
                  <a:pt x="638" y="1209"/>
                </a:cubicBezTo>
                <a:cubicBezTo>
                  <a:pt x="374" y="1212"/>
                  <a:pt x="5" y="1212"/>
                  <a:pt x="5" y="1212"/>
                </a:cubicBezTo>
                <a:lnTo>
                  <a:pt x="0" y="394"/>
                </a:lnTo>
                <a:cubicBezTo>
                  <a:pt x="62" y="0"/>
                  <a:pt x="587" y="36"/>
                  <a:pt x="644" y="399"/>
                </a:cubicBezTo>
                <a:close/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 flipH="1">
            <a:off x="3429000" y="609600"/>
            <a:ext cx="311150" cy="588963"/>
            <a:chOff x="3405" y="6984"/>
            <a:chExt cx="644" cy="1212"/>
          </a:xfrm>
        </p:grpSpPr>
        <p:sp>
          <p:nvSpPr>
            <p:cNvPr id="15686" name="Freeform 30"/>
            <p:cNvSpPr>
              <a:spLocks/>
            </p:cNvSpPr>
            <p:nvPr/>
          </p:nvSpPr>
          <p:spPr bwMode="auto">
            <a:xfrm>
              <a:off x="3405" y="6984"/>
              <a:ext cx="644" cy="1212"/>
            </a:xfrm>
            <a:custGeom>
              <a:avLst/>
              <a:gdLst>
                <a:gd name="T0" fmla="*/ 644 w 644"/>
                <a:gd name="T1" fmla="*/ 399 h 1212"/>
                <a:gd name="T2" fmla="*/ 638 w 644"/>
                <a:gd name="T3" fmla="*/ 1209 h 1212"/>
                <a:gd name="T4" fmla="*/ 5 w 644"/>
                <a:gd name="T5" fmla="*/ 1212 h 1212"/>
                <a:gd name="T6" fmla="*/ 0 w 644"/>
                <a:gd name="T7" fmla="*/ 394 h 1212"/>
                <a:gd name="T8" fmla="*/ 644 w 644"/>
                <a:gd name="T9" fmla="*/ 399 h 1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4"/>
                <a:gd name="T16" fmla="*/ 0 h 1212"/>
                <a:gd name="T17" fmla="*/ 644 w 644"/>
                <a:gd name="T18" fmla="*/ 1212 h 12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4" h="1212">
                  <a:moveTo>
                    <a:pt x="644" y="399"/>
                  </a:moveTo>
                  <a:cubicBezTo>
                    <a:pt x="641" y="583"/>
                    <a:pt x="641" y="842"/>
                    <a:pt x="638" y="1209"/>
                  </a:cubicBezTo>
                  <a:cubicBezTo>
                    <a:pt x="374" y="1212"/>
                    <a:pt x="5" y="1212"/>
                    <a:pt x="5" y="1212"/>
                  </a:cubicBezTo>
                  <a:lnTo>
                    <a:pt x="0" y="394"/>
                  </a:lnTo>
                  <a:cubicBezTo>
                    <a:pt x="62" y="0"/>
                    <a:pt x="587" y="36"/>
                    <a:pt x="644" y="399"/>
                  </a:cubicBezTo>
                  <a:close/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87" name="Freeform 31"/>
            <p:cNvSpPr>
              <a:spLocks/>
            </p:cNvSpPr>
            <p:nvPr/>
          </p:nvSpPr>
          <p:spPr bwMode="auto">
            <a:xfrm rot="-984726">
              <a:off x="3558" y="7257"/>
              <a:ext cx="255" cy="919"/>
            </a:xfrm>
            <a:custGeom>
              <a:avLst/>
              <a:gdLst>
                <a:gd name="T0" fmla="*/ 4 w 297"/>
                <a:gd name="T1" fmla="*/ 78 h 1122"/>
                <a:gd name="T2" fmla="*/ 49 w 297"/>
                <a:gd name="T3" fmla="*/ 247 h 1122"/>
                <a:gd name="T4" fmla="*/ 297 w 297"/>
                <a:gd name="T5" fmla="*/ 1122 h 1122"/>
                <a:gd name="T6" fmla="*/ 110 w 297"/>
                <a:gd name="T7" fmla="*/ 0 h 1122"/>
                <a:gd name="T8" fmla="*/ 5 w 297"/>
                <a:gd name="T9" fmla="*/ 81 h 1122"/>
                <a:gd name="T10" fmla="*/ 4 w 297"/>
                <a:gd name="T11" fmla="*/ 78 h 1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1122"/>
                <a:gd name="T20" fmla="*/ 297 w 297"/>
                <a:gd name="T21" fmla="*/ 1122 h 11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1122">
                  <a:moveTo>
                    <a:pt x="4" y="78"/>
                  </a:moveTo>
                  <a:cubicBezTo>
                    <a:pt x="22" y="134"/>
                    <a:pt x="0" y="73"/>
                    <a:pt x="49" y="247"/>
                  </a:cubicBezTo>
                  <a:lnTo>
                    <a:pt x="297" y="1122"/>
                  </a:lnTo>
                  <a:lnTo>
                    <a:pt x="110" y="0"/>
                  </a:lnTo>
                  <a:lnTo>
                    <a:pt x="5" y="81"/>
                  </a:lnTo>
                  <a:cubicBezTo>
                    <a:pt x="5" y="81"/>
                    <a:pt x="4" y="78"/>
                    <a:pt x="4" y="7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88" name="Freeform 32"/>
            <p:cNvSpPr>
              <a:spLocks/>
            </p:cNvSpPr>
            <p:nvPr/>
          </p:nvSpPr>
          <p:spPr bwMode="auto">
            <a:xfrm rot="984726" flipH="1">
              <a:off x="3639" y="7260"/>
              <a:ext cx="255" cy="919"/>
            </a:xfrm>
            <a:custGeom>
              <a:avLst/>
              <a:gdLst>
                <a:gd name="T0" fmla="*/ 4 w 297"/>
                <a:gd name="T1" fmla="*/ 78 h 1122"/>
                <a:gd name="T2" fmla="*/ 49 w 297"/>
                <a:gd name="T3" fmla="*/ 247 h 1122"/>
                <a:gd name="T4" fmla="*/ 297 w 297"/>
                <a:gd name="T5" fmla="*/ 1122 h 1122"/>
                <a:gd name="T6" fmla="*/ 110 w 297"/>
                <a:gd name="T7" fmla="*/ 0 h 1122"/>
                <a:gd name="T8" fmla="*/ 5 w 297"/>
                <a:gd name="T9" fmla="*/ 81 h 1122"/>
                <a:gd name="T10" fmla="*/ 4 w 297"/>
                <a:gd name="T11" fmla="*/ 78 h 1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1122"/>
                <a:gd name="T20" fmla="*/ 297 w 297"/>
                <a:gd name="T21" fmla="*/ 1122 h 11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1122">
                  <a:moveTo>
                    <a:pt x="4" y="78"/>
                  </a:moveTo>
                  <a:cubicBezTo>
                    <a:pt x="22" y="134"/>
                    <a:pt x="0" y="73"/>
                    <a:pt x="49" y="247"/>
                  </a:cubicBezTo>
                  <a:lnTo>
                    <a:pt x="297" y="1122"/>
                  </a:lnTo>
                  <a:lnTo>
                    <a:pt x="110" y="0"/>
                  </a:lnTo>
                  <a:lnTo>
                    <a:pt x="5" y="81"/>
                  </a:lnTo>
                  <a:cubicBezTo>
                    <a:pt x="5" y="81"/>
                    <a:pt x="4" y="78"/>
                    <a:pt x="4" y="7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74" name="Rectangle 33"/>
          <p:cNvSpPr>
            <a:spLocks noChangeArrowheads="1"/>
          </p:cNvSpPr>
          <p:nvPr/>
        </p:nvSpPr>
        <p:spPr bwMode="auto">
          <a:xfrm>
            <a:off x="457200" y="5029200"/>
            <a:ext cx="1981200" cy="76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04800" y="5791200"/>
            <a:ext cx="2514600" cy="457200"/>
            <a:chOff x="1968" y="2448"/>
            <a:chExt cx="1584" cy="288"/>
          </a:xfrm>
        </p:grpSpPr>
        <p:sp>
          <p:nvSpPr>
            <p:cNvPr id="15683" name="Rectangle 35"/>
            <p:cNvSpPr>
              <a:spLocks noChangeArrowheads="1"/>
            </p:cNvSpPr>
            <p:nvPr/>
          </p:nvSpPr>
          <p:spPr bwMode="auto">
            <a:xfrm>
              <a:off x="1968" y="2688"/>
              <a:ext cx="57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5684" name="Rectangle 36"/>
            <p:cNvSpPr>
              <a:spLocks noChangeArrowheads="1"/>
            </p:cNvSpPr>
            <p:nvPr/>
          </p:nvSpPr>
          <p:spPr bwMode="auto">
            <a:xfrm>
              <a:off x="2928" y="2688"/>
              <a:ext cx="624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5685" name="Line 37"/>
            <p:cNvSpPr>
              <a:spLocks noChangeShapeType="1"/>
            </p:cNvSpPr>
            <p:nvPr/>
          </p:nvSpPr>
          <p:spPr bwMode="auto">
            <a:xfrm flipV="1">
              <a:off x="2544" y="2448"/>
              <a:ext cx="288" cy="24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76" name="Rectangle 38"/>
          <p:cNvSpPr>
            <a:spLocks noChangeArrowheads="1"/>
          </p:cNvSpPr>
          <p:nvPr/>
        </p:nvSpPr>
        <p:spPr bwMode="auto">
          <a:xfrm>
            <a:off x="3124200" y="4114800"/>
            <a:ext cx="838200" cy="4572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800" dirty="0">
                <a:solidFill>
                  <a:srgbClr val="000000"/>
                </a:solidFill>
              </a:rPr>
              <a:t>TABLE</a:t>
            </a:r>
          </a:p>
        </p:txBody>
      </p: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3810000" y="6172200"/>
            <a:ext cx="1831975" cy="152400"/>
            <a:chOff x="286" y="4800"/>
            <a:chExt cx="2980" cy="528"/>
          </a:xfrm>
        </p:grpSpPr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776" y="4800"/>
              <a:ext cx="1490" cy="528"/>
              <a:chOff x="1344" y="4800"/>
              <a:chExt cx="1922" cy="378"/>
            </a:xfrm>
          </p:grpSpPr>
          <p:grpSp>
            <p:nvGrpSpPr>
              <p:cNvPr id="14" name="Group 41"/>
              <p:cNvGrpSpPr>
                <a:grpSpLocks/>
              </p:cNvGrpSpPr>
              <p:nvPr/>
            </p:nvGrpSpPr>
            <p:grpSpPr bwMode="auto">
              <a:xfrm>
                <a:off x="2305" y="4800"/>
                <a:ext cx="961" cy="378"/>
                <a:chOff x="2305" y="4800"/>
                <a:chExt cx="961" cy="378"/>
              </a:xfrm>
            </p:grpSpPr>
            <p:sp>
              <p:nvSpPr>
                <p:cNvPr id="15681" name="Arc 42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2" name="Arc 43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1344" y="4800"/>
                <a:ext cx="961" cy="378"/>
                <a:chOff x="2305" y="4800"/>
                <a:chExt cx="961" cy="378"/>
              </a:xfrm>
            </p:grpSpPr>
            <p:sp>
              <p:nvSpPr>
                <p:cNvPr id="15679" name="Arc 45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80" name="Arc 46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6" name="Group 47"/>
            <p:cNvGrpSpPr>
              <a:grpSpLocks/>
            </p:cNvGrpSpPr>
            <p:nvPr/>
          </p:nvGrpSpPr>
          <p:grpSpPr bwMode="auto">
            <a:xfrm>
              <a:off x="286" y="4800"/>
              <a:ext cx="1490" cy="528"/>
              <a:chOff x="1344" y="4800"/>
              <a:chExt cx="1922" cy="378"/>
            </a:xfrm>
          </p:grpSpPr>
          <p:grpSp>
            <p:nvGrpSpPr>
              <p:cNvPr id="17" name="Group 48"/>
              <p:cNvGrpSpPr>
                <a:grpSpLocks/>
              </p:cNvGrpSpPr>
              <p:nvPr/>
            </p:nvGrpSpPr>
            <p:grpSpPr bwMode="auto">
              <a:xfrm>
                <a:off x="2305" y="4800"/>
                <a:ext cx="961" cy="378"/>
                <a:chOff x="2305" y="4800"/>
                <a:chExt cx="961" cy="378"/>
              </a:xfrm>
            </p:grpSpPr>
            <p:sp>
              <p:nvSpPr>
                <p:cNvPr id="15675" name="Arc 49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6" name="Arc 50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" name="Group 51"/>
              <p:cNvGrpSpPr>
                <a:grpSpLocks/>
              </p:cNvGrpSpPr>
              <p:nvPr/>
            </p:nvGrpSpPr>
            <p:grpSpPr bwMode="auto">
              <a:xfrm>
                <a:off x="1344" y="4800"/>
                <a:ext cx="961" cy="378"/>
                <a:chOff x="2305" y="4800"/>
                <a:chExt cx="961" cy="378"/>
              </a:xfrm>
            </p:grpSpPr>
            <p:sp>
              <p:nvSpPr>
                <p:cNvPr id="15673" name="Arc 52"/>
                <p:cNvSpPr>
                  <a:spLocks/>
                </p:cNvSpPr>
                <p:nvPr/>
              </p:nvSpPr>
              <p:spPr bwMode="auto">
                <a:xfrm>
                  <a:off x="2305" y="4800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74" name="Arc 53"/>
                <p:cNvSpPr>
                  <a:spLocks/>
                </p:cNvSpPr>
                <p:nvPr/>
              </p:nvSpPr>
              <p:spPr bwMode="auto">
                <a:xfrm flipV="1">
                  <a:off x="2786" y="4986"/>
                  <a:ext cx="480" cy="192"/>
                </a:xfrm>
                <a:custGeom>
                  <a:avLst/>
                  <a:gdLst>
                    <a:gd name="T0" fmla="*/ 0 w 43184"/>
                    <a:gd name="T1" fmla="*/ 185 h 21600"/>
                    <a:gd name="T2" fmla="*/ 480 w 43184"/>
                    <a:gd name="T3" fmla="*/ 192 h 21600"/>
                    <a:gd name="T4" fmla="*/ 240 w 43184"/>
                    <a:gd name="T5" fmla="*/ 192 h 21600"/>
                    <a:gd name="T6" fmla="*/ 0 60000 65536"/>
                    <a:gd name="T7" fmla="*/ 0 60000 65536"/>
                    <a:gd name="T8" fmla="*/ 0 60000 65536"/>
                    <a:gd name="T9" fmla="*/ 0 w 43184"/>
                    <a:gd name="T10" fmla="*/ 0 h 21600"/>
                    <a:gd name="T11" fmla="*/ 43184 w 4318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184" h="21600" fill="none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</a:path>
                    <a:path w="43184" h="21600" stroke="0" extrusionOk="0">
                      <a:moveTo>
                        <a:pt x="0" y="20757"/>
                      </a:moveTo>
                      <a:cubicBezTo>
                        <a:pt x="453" y="9164"/>
                        <a:pt x="9982" y="-1"/>
                        <a:pt x="21584" y="-1"/>
                      </a:cubicBezTo>
                      <a:cubicBezTo>
                        <a:pt x="33513" y="-1"/>
                        <a:pt x="43184" y="9670"/>
                        <a:pt x="43184" y="21600"/>
                      </a:cubicBezTo>
                      <a:lnTo>
                        <a:pt x="21584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4267200" y="2971800"/>
            <a:ext cx="228600" cy="152400"/>
            <a:chOff x="672" y="4752"/>
            <a:chExt cx="624" cy="384"/>
          </a:xfrm>
        </p:grpSpPr>
        <p:sp>
          <p:nvSpPr>
            <p:cNvPr id="15666" name="Rectangle 55"/>
            <p:cNvSpPr>
              <a:spLocks noChangeArrowheads="1"/>
            </p:cNvSpPr>
            <p:nvPr/>
          </p:nvSpPr>
          <p:spPr bwMode="auto">
            <a:xfrm>
              <a:off x="672" y="4752"/>
              <a:ext cx="624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67" name="Rectangle 56"/>
            <p:cNvSpPr>
              <a:spLocks noChangeArrowheads="1"/>
            </p:cNvSpPr>
            <p:nvPr/>
          </p:nvSpPr>
          <p:spPr bwMode="auto">
            <a:xfrm>
              <a:off x="1104" y="4896"/>
              <a:ext cx="19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68" name="Rectangle 57"/>
            <p:cNvSpPr>
              <a:spLocks noChangeArrowheads="1"/>
            </p:cNvSpPr>
            <p:nvPr/>
          </p:nvSpPr>
          <p:spPr bwMode="auto">
            <a:xfrm>
              <a:off x="912" y="4896"/>
              <a:ext cx="192" cy="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79" name="AutoShape 58"/>
          <p:cNvSpPr>
            <a:spLocks noChangeArrowheads="1"/>
          </p:cNvSpPr>
          <p:nvPr/>
        </p:nvSpPr>
        <p:spPr bwMode="auto">
          <a:xfrm>
            <a:off x="4724400" y="5105400"/>
            <a:ext cx="381000" cy="381000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x2</a:t>
            </a:r>
          </a:p>
        </p:txBody>
      </p: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457200" y="1371600"/>
            <a:ext cx="333375" cy="533400"/>
            <a:chOff x="984" y="2832"/>
            <a:chExt cx="275" cy="392"/>
          </a:xfrm>
        </p:grpSpPr>
        <p:grpSp>
          <p:nvGrpSpPr>
            <p:cNvPr id="21" name="Group 60"/>
            <p:cNvGrpSpPr>
              <a:grpSpLocks/>
            </p:cNvGrpSpPr>
            <p:nvPr/>
          </p:nvGrpSpPr>
          <p:grpSpPr bwMode="auto">
            <a:xfrm flipH="1">
              <a:off x="1008" y="2832"/>
              <a:ext cx="251" cy="392"/>
              <a:chOff x="1624" y="2375"/>
              <a:chExt cx="643" cy="1057"/>
            </a:xfrm>
          </p:grpSpPr>
          <p:sp>
            <p:nvSpPr>
              <p:cNvPr id="15664" name="Freeform 61"/>
              <p:cNvSpPr>
                <a:spLocks/>
              </p:cNvSpPr>
              <p:nvPr/>
            </p:nvSpPr>
            <p:spPr bwMode="auto">
              <a:xfrm>
                <a:off x="1624" y="2375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65" name="Freeform 62"/>
              <p:cNvSpPr>
                <a:spLocks/>
              </p:cNvSpPr>
              <p:nvPr/>
            </p:nvSpPr>
            <p:spPr bwMode="auto">
              <a:xfrm>
                <a:off x="1630" y="3046"/>
                <a:ext cx="637" cy="386"/>
              </a:xfrm>
              <a:custGeom>
                <a:avLst/>
                <a:gdLst>
                  <a:gd name="T0" fmla="*/ 0 w 274"/>
                  <a:gd name="T1" fmla="*/ 0 h 189"/>
                  <a:gd name="T2" fmla="*/ 273 w 274"/>
                  <a:gd name="T3" fmla="*/ 0 h 189"/>
                  <a:gd name="T4" fmla="*/ 273 w 274"/>
                  <a:gd name="T5" fmla="*/ 90 h 189"/>
                  <a:gd name="T6" fmla="*/ 222 w 274"/>
                  <a:gd name="T7" fmla="*/ 188 h 189"/>
                  <a:gd name="T8" fmla="*/ 51 w 274"/>
                  <a:gd name="T9" fmla="*/ 188 h 189"/>
                  <a:gd name="T10" fmla="*/ 0 w 274"/>
                  <a:gd name="T11" fmla="*/ 90 h 189"/>
                  <a:gd name="T12" fmla="*/ 0 w 274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4"/>
                  <a:gd name="T22" fmla="*/ 0 h 189"/>
                  <a:gd name="T23" fmla="*/ 274 w 274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4" h="189">
                    <a:moveTo>
                      <a:pt x="0" y="0"/>
                    </a:moveTo>
                    <a:lnTo>
                      <a:pt x="273" y="0"/>
                    </a:lnTo>
                    <a:lnTo>
                      <a:pt x="273" y="90"/>
                    </a:lnTo>
                    <a:lnTo>
                      <a:pt x="222" y="188"/>
                    </a:lnTo>
                    <a:lnTo>
                      <a:pt x="51" y="188"/>
                    </a:ln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663" name="Text Box 63"/>
            <p:cNvSpPr txBox="1">
              <a:spLocks noChangeArrowheads="1"/>
            </p:cNvSpPr>
            <p:nvPr/>
          </p:nvSpPr>
          <p:spPr bwMode="auto">
            <a:xfrm>
              <a:off x="984" y="2946"/>
              <a:ext cx="27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 T4</a:t>
              </a:r>
            </a:p>
          </p:txBody>
        </p:sp>
      </p:grpSp>
      <p:grpSp>
        <p:nvGrpSpPr>
          <p:cNvPr id="22" name="Group 64"/>
          <p:cNvGrpSpPr>
            <a:grpSpLocks/>
          </p:cNvGrpSpPr>
          <p:nvPr/>
        </p:nvGrpSpPr>
        <p:grpSpPr bwMode="auto">
          <a:xfrm>
            <a:off x="1066800" y="2743200"/>
            <a:ext cx="838200" cy="698500"/>
            <a:chOff x="2496" y="1536"/>
            <a:chExt cx="528" cy="440"/>
          </a:xfrm>
        </p:grpSpPr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2496" y="1632"/>
              <a:ext cx="528" cy="344"/>
              <a:chOff x="2208" y="4032"/>
              <a:chExt cx="636" cy="392"/>
            </a:xfrm>
          </p:grpSpPr>
          <p:grpSp>
            <p:nvGrpSpPr>
              <p:cNvPr id="24" name="Group 66"/>
              <p:cNvGrpSpPr>
                <a:grpSpLocks/>
              </p:cNvGrpSpPr>
              <p:nvPr/>
            </p:nvGrpSpPr>
            <p:grpSpPr bwMode="auto">
              <a:xfrm rot="2538780" flipH="1">
                <a:off x="2592" y="4032"/>
                <a:ext cx="252" cy="392"/>
                <a:chOff x="865" y="1066"/>
                <a:chExt cx="643" cy="1057"/>
              </a:xfrm>
            </p:grpSpPr>
            <p:sp>
              <p:nvSpPr>
                <p:cNvPr id="15660" name="Freeform 67"/>
                <p:cNvSpPr>
                  <a:spLocks/>
                </p:cNvSpPr>
                <p:nvPr/>
              </p:nvSpPr>
              <p:spPr bwMode="auto">
                <a:xfrm>
                  <a:off x="865" y="1066"/>
                  <a:ext cx="643" cy="1057"/>
                </a:xfrm>
                <a:custGeom>
                  <a:avLst/>
                  <a:gdLst>
                    <a:gd name="T0" fmla="*/ 89 w 277"/>
                    <a:gd name="T1" fmla="*/ 0 h 517"/>
                    <a:gd name="T2" fmla="*/ 191 w 277"/>
                    <a:gd name="T3" fmla="*/ 0 h 517"/>
                    <a:gd name="T4" fmla="*/ 191 w 277"/>
                    <a:gd name="T5" fmla="*/ 105 h 517"/>
                    <a:gd name="T6" fmla="*/ 225 w 277"/>
                    <a:gd name="T7" fmla="*/ 105 h 517"/>
                    <a:gd name="T8" fmla="*/ 276 w 277"/>
                    <a:gd name="T9" fmla="*/ 139 h 517"/>
                    <a:gd name="T10" fmla="*/ 276 w 277"/>
                    <a:gd name="T11" fmla="*/ 415 h 517"/>
                    <a:gd name="T12" fmla="*/ 225 w 277"/>
                    <a:gd name="T13" fmla="*/ 516 h 517"/>
                    <a:gd name="T14" fmla="*/ 51 w 277"/>
                    <a:gd name="T15" fmla="*/ 516 h 517"/>
                    <a:gd name="T16" fmla="*/ 0 w 277"/>
                    <a:gd name="T17" fmla="*/ 415 h 517"/>
                    <a:gd name="T18" fmla="*/ 0 w 277"/>
                    <a:gd name="T19" fmla="*/ 139 h 517"/>
                    <a:gd name="T20" fmla="*/ 51 w 277"/>
                    <a:gd name="T21" fmla="*/ 105 h 517"/>
                    <a:gd name="T22" fmla="*/ 89 w 277"/>
                    <a:gd name="T23" fmla="*/ 105 h 517"/>
                    <a:gd name="T24" fmla="*/ 89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C6B390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6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65" y="1443"/>
                  <a:ext cx="64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/>
                <a:lstStyle/>
                <a:p>
                  <a:r>
                    <a:rPr lang="en-US" b="1" dirty="0">
                      <a:solidFill>
                        <a:srgbClr val="000000"/>
                      </a:solidFill>
                      <a:latin typeface="Arial Narrow" pitchFamily="-106" charset="0"/>
                    </a:rPr>
                    <a:t>T1</a:t>
                  </a:r>
                </a:p>
              </p:txBody>
            </p:sp>
          </p:grpSp>
          <p:sp>
            <p:nvSpPr>
              <p:cNvPr id="15658" name="Line 69"/>
              <p:cNvSpPr>
                <a:spLocks noChangeShapeType="1"/>
              </p:cNvSpPr>
              <p:nvPr/>
            </p:nvSpPr>
            <p:spPr bwMode="auto">
              <a:xfrm flipH="1" flipV="1">
                <a:off x="2208" y="4128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59" name="Arc 70"/>
              <p:cNvSpPr>
                <a:spLocks/>
              </p:cNvSpPr>
              <p:nvPr/>
            </p:nvSpPr>
            <p:spPr bwMode="auto">
              <a:xfrm rot="2140584" flipH="1">
                <a:off x="2352" y="4032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656" name="Text Box 71"/>
            <p:cNvSpPr txBox="1">
              <a:spLocks noChangeArrowheads="1"/>
            </p:cNvSpPr>
            <p:nvPr/>
          </p:nvSpPr>
          <p:spPr bwMode="auto">
            <a:xfrm>
              <a:off x="2544" y="1536"/>
              <a:ext cx="3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800" dirty="0">
                  <a:solidFill>
                    <a:srgbClr val="000000"/>
                  </a:solidFill>
                </a:rPr>
                <a:t>Swinger</a:t>
              </a:r>
            </a:p>
          </p:txBody>
        </p:sp>
      </p:grpSp>
      <p:grpSp>
        <p:nvGrpSpPr>
          <p:cNvPr id="25" name="Group 72"/>
          <p:cNvGrpSpPr>
            <a:grpSpLocks/>
          </p:cNvGrpSpPr>
          <p:nvPr/>
        </p:nvGrpSpPr>
        <p:grpSpPr bwMode="auto">
          <a:xfrm>
            <a:off x="5029200" y="2133600"/>
            <a:ext cx="838200" cy="609600"/>
            <a:chOff x="3504" y="1344"/>
            <a:chExt cx="528" cy="384"/>
          </a:xfrm>
        </p:grpSpPr>
        <p:grpSp>
          <p:nvGrpSpPr>
            <p:cNvPr id="26" name="Group 73"/>
            <p:cNvGrpSpPr>
              <a:grpSpLocks/>
            </p:cNvGrpSpPr>
            <p:nvPr/>
          </p:nvGrpSpPr>
          <p:grpSpPr bwMode="auto">
            <a:xfrm rot="2363554" flipH="1">
              <a:off x="3823" y="1386"/>
              <a:ext cx="209" cy="342"/>
              <a:chOff x="1952" y="3797"/>
              <a:chExt cx="643" cy="1057"/>
            </a:xfrm>
          </p:grpSpPr>
          <p:sp>
            <p:nvSpPr>
              <p:cNvPr id="15651" name="Freeform 74"/>
              <p:cNvSpPr>
                <a:spLocks/>
              </p:cNvSpPr>
              <p:nvPr/>
            </p:nvSpPr>
            <p:spPr bwMode="auto">
              <a:xfrm>
                <a:off x="1952" y="3797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" name="Group 75"/>
              <p:cNvGrpSpPr>
                <a:grpSpLocks/>
              </p:cNvGrpSpPr>
              <p:nvPr/>
            </p:nvGrpSpPr>
            <p:grpSpPr bwMode="auto">
              <a:xfrm>
                <a:off x="2061" y="4083"/>
                <a:ext cx="423" cy="626"/>
                <a:chOff x="649" y="3655"/>
                <a:chExt cx="182" cy="306"/>
              </a:xfrm>
            </p:grpSpPr>
            <p:sp>
              <p:nvSpPr>
                <p:cNvPr id="15653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54" name="Line 77"/>
                <p:cNvSpPr>
                  <a:spLocks noChangeShapeType="1"/>
                </p:cNvSpPr>
                <p:nvPr/>
              </p:nvSpPr>
              <p:spPr bwMode="auto">
                <a:xfrm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5648" name="Line 78"/>
            <p:cNvSpPr>
              <a:spLocks noChangeShapeType="1"/>
            </p:cNvSpPr>
            <p:nvPr/>
          </p:nvSpPr>
          <p:spPr bwMode="auto">
            <a:xfrm flipH="1" flipV="1">
              <a:off x="3504" y="1512"/>
              <a:ext cx="159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9" name="Arc 79"/>
            <p:cNvSpPr>
              <a:spLocks/>
            </p:cNvSpPr>
            <p:nvPr/>
          </p:nvSpPr>
          <p:spPr bwMode="auto">
            <a:xfrm rot="2140584" flipH="1">
              <a:off x="3624" y="1428"/>
              <a:ext cx="159" cy="168"/>
            </a:xfrm>
            <a:custGeom>
              <a:avLst/>
              <a:gdLst>
                <a:gd name="T0" fmla="*/ 0 w 21600"/>
                <a:gd name="T1" fmla="*/ 0 h 21600"/>
                <a:gd name="T2" fmla="*/ 159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50" name="Text Box 80"/>
            <p:cNvSpPr txBox="1">
              <a:spLocks noChangeArrowheads="1"/>
            </p:cNvSpPr>
            <p:nvPr/>
          </p:nvSpPr>
          <p:spPr bwMode="auto">
            <a:xfrm>
              <a:off x="3584" y="1344"/>
              <a:ext cx="3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800" dirty="0">
                  <a:solidFill>
                    <a:srgbClr val="000000"/>
                  </a:solidFill>
                </a:rPr>
                <a:t>Swinger</a:t>
              </a:r>
            </a:p>
          </p:txBody>
        </p:sp>
      </p:grpSp>
      <p:sp>
        <p:nvSpPr>
          <p:cNvPr id="15383" name="AutoShape 81"/>
          <p:cNvSpPr>
            <a:spLocks noChangeArrowheads="1"/>
          </p:cNvSpPr>
          <p:nvPr/>
        </p:nvSpPr>
        <p:spPr bwMode="auto">
          <a:xfrm>
            <a:off x="4724400" y="4648200"/>
            <a:ext cx="381000" cy="381000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x1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429000" y="8077200"/>
          <a:ext cx="12858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286055" imgH="800212" progId="">
                  <p:embed/>
                </p:oleObj>
              </mc:Choice>
              <mc:Fallback>
                <p:oleObj name="Photo Editor Photo" r:id="rId2" imgW="1286055" imgH="800212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077200"/>
                        <a:ext cx="12858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457200" y="3886200"/>
            <a:ext cx="1752600" cy="838200"/>
            <a:chOff x="1248" y="3216"/>
            <a:chExt cx="1104" cy="528"/>
          </a:xfrm>
        </p:grpSpPr>
        <p:sp>
          <p:nvSpPr>
            <p:cNvPr id="15639" name="Rectangle 84"/>
            <p:cNvSpPr>
              <a:spLocks noChangeArrowheads="1"/>
            </p:cNvSpPr>
            <p:nvPr/>
          </p:nvSpPr>
          <p:spPr bwMode="auto">
            <a:xfrm>
              <a:off x="1296" y="3216"/>
              <a:ext cx="1056" cy="528"/>
            </a:xfrm>
            <a:prstGeom prst="rect">
              <a:avLst/>
            </a:prstGeom>
            <a:solidFill>
              <a:srgbClr val="8A0E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0" name="AutoShape 85"/>
            <p:cNvSpPr>
              <a:spLocks noChangeArrowheads="1"/>
            </p:cNvSpPr>
            <p:nvPr/>
          </p:nvSpPr>
          <p:spPr bwMode="auto">
            <a:xfrm>
              <a:off x="1296" y="3264"/>
              <a:ext cx="48" cy="48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1" name="AutoShape 86"/>
            <p:cNvSpPr>
              <a:spLocks noChangeArrowheads="1"/>
            </p:cNvSpPr>
            <p:nvPr/>
          </p:nvSpPr>
          <p:spPr bwMode="auto">
            <a:xfrm>
              <a:off x="1296" y="3648"/>
              <a:ext cx="48" cy="48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2" name="Rectangle 87"/>
            <p:cNvSpPr>
              <a:spLocks noChangeArrowheads="1"/>
            </p:cNvSpPr>
            <p:nvPr/>
          </p:nvSpPr>
          <p:spPr bwMode="auto">
            <a:xfrm>
              <a:off x="1248" y="3216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3" name="Oval 88"/>
            <p:cNvSpPr>
              <a:spLocks noChangeArrowheads="1"/>
            </p:cNvSpPr>
            <p:nvPr/>
          </p:nvSpPr>
          <p:spPr bwMode="auto">
            <a:xfrm>
              <a:off x="1536" y="3216"/>
              <a:ext cx="96" cy="52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4" name="Rectangle 89"/>
            <p:cNvSpPr>
              <a:spLocks noChangeArrowheads="1"/>
            </p:cNvSpPr>
            <p:nvPr/>
          </p:nvSpPr>
          <p:spPr bwMode="auto">
            <a:xfrm>
              <a:off x="1584" y="3216"/>
              <a:ext cx="480" cy="528"/>
            </a:xfrm>
            <a:prstGeom prst="rect">
              <a:avLst/>
            </a:prstGeom>
            <a:solidFill>
              <a:srgbClr val="8A0E2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</a:rPr>
                <a:t>The Car</a:t>
              </a:r>
            </a:p>
          </p:txBody>
        </p:sp>
        <p:sp>
          <p:nvSpPr>
            <p:cNvPr id="15645" name="AutoShape 90"/>
            <p:cNvSpPr>
              <a:spLocks noChangeArrowheads="1"/>
            </p:cNvSpPr>
            <p:nvPr/>
          </p:nvSpPr>
          <p:spPr bwMode="auto">
            <a:xfrm>
              <a:off x="2304" y="326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46" name="AutoShape 91"/>
            <p:cNvSpPr>
              <a:spLocks noChangeArrowheads="1"/>
            </p:cNvSpPr>
            <p:nvPr/>
          </p:nvSpPr>
          <p:spPr bwMode="auto">
            <a:xfrm>
              <a:off x="2304" y="3648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9" name="Group 92"/>
          <p:cNvGrpSpPr>
            <a:grpSpLocks/>
          </p:cNvGrpSpPr>
          <p:nvPr/>
        </p:nvGrpSpPr>
        <p:grpSpPr bwMode="auto">
          <a:xfrm>
            <a:off x="304800" y="6477000"/>
            <a:ext cx="2514600" cy="457200"/>
            <a:chOff x="192" y="4080"/>
            <a:chExt cx="1584" cy="288"/>
          </a:xfrm>
        </p:grpSpPr>
        <p:sp>
          <p:nvSpPr>
            <p:cNvPr id="15636" name="Rectangle 93"/>
            <p:cNvSpPr>
              <a:spLocks noChangeArrowheads="1"/>
            </p:cNvSpPr>
            <p:nvPr/>
          </p:nvSpPr>
          <p:spPr bwMode="auto">
            <a:xfrm rot="10800000">
              <a:off x="1151" y="4080"/>
              <a:ext cx="625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5637" name="Rectangle 94"/>
            <p:cNvSpPr>
              <a:spLocks noChangeArrowheads="1"/>
            </p:cNvSpPr>
            <p:nvPr/>
          </p:nvSpPr>
          <p:spPr bwMode="auto">
            <a:xfrm rot="10800000">
              <a:off x="192" y="4080"/>
              <a:ext cx="575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5638" name="Line 95"/>
            <p:cNvSpPr>
              <a:spLocks noChangeShapeType="1"/>
            </p:cNvSpPr>
            <p:nvPr/>
          </p:nvSpPr>
          <p:spPr bwMode="auto">
            <a:xfrm rot="10800000" flipH="1" flipV="1">
              <a:off x="768" y="4128"/>
              <a:ext cx="288" cy="24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386" name="Rectangle 96"/>
          <p:cNvSpPr>
            <a:spLocks noChangeArrowheads="1"/>
          </p:cNvSpPr>
          <p:nvPr/>
        </p:nvSpPr>
        <p:spPr bwMode="auto">
          <a:xfrm>
            <a:off x="1117600" y="5334000"/>
            <a:ext cx="6604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87" name="Rectangle 97"/>
          <p:cNvSpPr>
            <a:spLocks noChangeArrowheads="1"/>
          </p:cNvSpPr>
          <p:nvPr/>
        </p:nvSpPr>
        <p:spPr bwMode="auto">
          <a:xfrm>
            <a:off x="1778000" y="5334000"/>
            <a:ext cx="660400" cy="76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88" name="Rectangle 98"/>
          <p:cNvSpPr>
            <a:spLocks noChangeArrowheads="1"/>
          </p:cNvSpPr>
          <p:nvPr/>
        </p:nvSpPr>
        <p:spPr bwMode="auto">
          <a:xfrm>
            <a:off x="457200" y="5334000"/>
            <a:ext cx="660400" cy="76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0" name="Group 99"/>
          <p:cNvGrpSpPr>
            <a:grpSpLocks/>
          </p:cNvGrpSpPr>
          <p:nvPr/>
        </p:nvGrpSpPr>
        <p:grpSpPr bwMode="auto">
          <a:xfrm rot="21584613" flipH="1">
            <a:off x="3657600" y="4800600"/>
            <a:ext cx="846138" cy="1044575"/>
            <a:chOff x="3030" y="2565"/>
            <a:chExt cx="533" cy="658"/>
          </a:xfrm>
        </p:grpSpPr>
        <p:grpSp>
          <p:nvGrpSpPr>
            <p:cNvPr id="31" name="Group 100"/>
            <p:cNvGrpSpPr>
              <a:grpSpLocks/>
            </p:cNvGrpSpPr>
            <p:nvPr/>
          </p:nvGrpSpPr>
          <p:grpSpPr bwMode="auto">
            <a:xfrm>
              <a:off x="3414" y="2569"/>
              <a:ext cx="140" cy="246"/>
              <a:chOff x="3040" y="2565"/>
              <a:chExt cx="140" cy="246"/>
            </a:xfrm>
          </p:grpSpPr>
          <p:sp>
            <p:nvSpPr>
              <p:cNvPr id="15633" name="Rectangle 101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34" name="AutoShape 102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35" name="AutoShape 103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478" name="Group 104"/>
            <p:cNvGrpSpPr>
              <a:grpSpLocks/>
            </p:cNvGrpSpPr>
            <p:nvPr/>
          </p:nvGrpSpPr>
          <p:grpSpPr bwMode="auto">
            <a:xfrm>
              <a:off x="3423" y="2977"/>
              <a:ext cx="140" cy="246"/>
              <a:chOff x="3040" y="2565"/>
              <a:chExt cx="140" cy="246"/>
            </a:xfrm>
          </p:grpSpPr>
          <p:sp>
            <p:nvSpPr>
              <p:cNvPr id="15630" name="Rectangle 105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31" name="AutoShape 106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32" name="AutoShape 107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480" name="Group 108"/>
            <p:cNvGrpSpPr>
              <a:grpSpLocks/>
            </p:cNvGrpSpPr>
            <p:nvPr/>
          </p:nvGrpSpPr>
          <p:grpSpPr bwMode="auto">
            <a:xfrm>
              <a:off x="3120" y="2688"/>
              <a:ext cx="336" cy="480"/>
              <a:chOff x="3120" y="2688"/>
              <a:chExt cx="336" cy="480"/>
            </a:xfrm>
          </p:grpSpPr>
          <p:grpSp>
            <p:nvGrpSpPr>
              <p:cNvPr id="15483" name="Group 109"/>
              <p:cNvGrpSpPr>
                <a:grpSpLocks/>
              </p:cNvGrpSpPr>
              <p:nvPr/>
            </p:nvGrpSpPr>
            <p:grpSpPr bwMode="auto">
              <a:xfrm flipV="1">
                <a:off x="3120" y="2688"/>
                <a:ext cx="336" cy="480"/>
                <a:chOff x="1728" y="3264"/>
                <a:chExt cx="336" cy="480"/>
              </a:xfrm>
            </p:grpSpPr>
            <p:sp>
              <p:nvSpPr>
                <p:cNvPr id="15627" name="AutoShape 110"/>
                <p:cNvSpPr>
                  <a:spLocks noChangeArrowheads="1"/>
                </p:cNvSpPr>
                <p:nvPr/>
              </p:nvSpPr>
              <p:spPr bwMode="auto">
                <a:xfrm>
                  <a:off x="1728" y="3504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8" name="AutoShape 111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9" name="AutoShape 112"/>
                <p:cNvSpPr>
                  <a:spLocks noChangeArrowheads="1"/>
                </p:cNvSpPr>
                <p:nvPr/>
              </p:nvSpPr>
              <p:spPr bwMode="auto">
                <a:xfrm>
                  <a:off x="1728" y="3264"/>
                  <a:ext cx="336" cy="192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626" name="Oval 113"/>
              <p:cNvSpPr>
                <a:spLocks noChangeArrowheads="1"/>
              </p:cNvSpPr>
              <p:nvPr/>
            </p:nvSpPr>
            <p:spPr bwMode="auto">
              <a:xfrm>
                <a:off x="3137" y="3105"/>
                <a:ext cx="299" cy="47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490" name="Group 114"/>
            <p:cNvGrpSpPr>
              <a:grpSpLocks/>
            </p:cNvGrpSpPr>
            <p:nvPr/>
          </p:nvGrpSpPr>
          <p:grpSpPr bwMode="auto">
            <a:xfrm>
              <a:off x="3168" y="2592"/>
              <a:ext cx="336" cy="480"/>
              <a:chOff x="3120" y="2688"/>
              <a:chExt cx="336" cy="480"/>
            </a:xfrm>
          </p:grpSpPr>
          <p:grpSp>
            <p:nvGrpSpPr>
              <p:cNvPr id="15495" name="Group 115"/>
              <p:cNvGrpSpPr>
                <a:grpSpLocks/>
              </p:cNvGrpSpPr>
              <p:nvPr/>
            </p:nvGrpSpPr>
            <p:grpSpPr bwMode="auto">
              <a:xfrm flipV="1">
                <a:off x="3120" y="2688"/>
                <a:ext cx="336" cy="480"/>
                <a:chOff x="1728" y="3264"/>
                <a:chExt cx="336" cy="480"/>
              </a:xfrm>
            </p:grpSpPr>
            <p:sp>
              <p:nvSpPr>
                <p:cNvPr id="15622" name="AutoShape 116"/>
                <p:cNvSpPr>
                  <a:spLocks noChangeArrowheads="1"/>
                </p:cNvSpPr>
                <p:nvPr/>
              </p:nvSpPr>
              <p:spPr bwMode="auto">
                <a:xfrm>
                  <a:off x="1728" y="3504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3" name="AutoShape 117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336" cy="240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624" name="AutoShape 118"/>
                <p:cNvSpPr>
                  <a:spLocks noChangeArrowheads="1"/>
                </p:cNvSpPr>
                <p:nvPr/>
              </p:nvSpPr>
              <p:spPr bwMode="auto">
                <a:xfrm>
                  <a:off x="1728" y="3264"/>
                  <a:ext cx="336" cy="192"/>
                </a:xfrm>
                <a:prstGeom prst="flowChartMagneticDisk">
                  <a:avLst/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5621" name="Oval 119"/>
              <p:cNvSpPr>
                <a:spLocks noChangeArrowheads="1"/>
              </p:cNvSpPr>
              <p:nvPr/>
            </p:nvSpPr>
            <p:spPr bwMode="auto">
              <a:xfrm>
                <a:off x="3137" y="3105"/>
                <a:ext cx="299" cy="47"/>
              </a:xfrm>
              <a:prstGeom prst="ellipse">
                <a:avLst/>
              </a:pr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498" name="Group 120"/>
            <p:cNvGrpSpPr>
              <a:grpSpLocks/>
            </p:cNvGrpSpPr>
            <p:nvPr/>
          </p:nvGrpSpPr>
          <p:grpSpPr bwMode="auto">
            <a:xfrm>
              <a:off x="3040" y="2565"/>
              <a:ext cx="140" cy="246"/>
              <a:chOff x="3040" y="2565"/>
              <a:chExt cx="140" cy="246"/>
            </a:xfrm>
          </p:grpSpPr>
          <p:sp>
            <p:nvSpPr>
              <p:cNvPr id="15617" name="Rectangle 121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18" name="AutoShape 122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19" name="AutoShape 123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502" name="Group 124"/>
            <p:cNvGrpSpPr>
              <a:grpSpLocks/>
            </p:cNvGrpSpPr>
            <p:nvPr/>
          </p:nvGrpSpPr>
          <p:grpSpPr bwMode="auto">
            <a:xfrm>
              <a:off x="3030" y="2971"/>
              <a:ext cx="140" cy="246"/>
              <a:chOff x="3040" y="2565"/>
              <a:chExt cx="140" cy="246"/>
            </a:xfrm>
          </p:grpSpPr>
          <p:sp>
            <p:nvSpPr>
              <p:cNvPr id="15614" name="Rectangle 125"/>
              <p:cNvSpPr>
                <a:spLocks noChangeArrowheads="1"/>
              </p:cNvSpPr>
              <p:nvPr/>
            </p:nvSpPr>
            <p:spPr bwMode="auto">
              <a:xfrm>
                <a:off x="3133" y="2566"/>
                <a:ext cx="47" cy="47"/>
              </a:xfrm>
              <a:prstGeom prst="rect">
                <a:avLst/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15" name="AutoShape 126"/>
              <p:cNvSpPr>
                <a:spLocks noChangeArrowheads="1"/>
              </p:cNvSpPr>
              <p:nvPr/>
            </p:nvSpPr>
            <p:spPr bwMode="auto">
              <a:xfrm rot="16200000" flipV="1">
                <a:off x="2964" y="2641"/>
                <a:ext cx="246" cy="93"/>
              </a:xfrm>
              <a:prstGeom prst="parallelogram">
                <a:avLst>
                  <a:gd name="adj" fmla="val 211392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16" name="AutoShape 127"/>
              <p:cNvSpPr>
                <a:spLocks noChangeArrowheads="1"/>
              </p:cNvSpPr>
              <p:nvPr/>
            </p:nvSpPr>
            <p:spPr bwMode="auto">
              <a:xfrm>
                <a:off x="3041" y="2614"/>
                <a:ext cx="137" cy="197"/>
              </a:xfrm>
              <a:prstGeom prst="parallelogram">
                <a:avLst>
                  <a:gd name="adj" fmla="val 66449"/>
                </a:avLst>
              </a:prstGeom>
              <a:solidFill>
                <a:srgbClr val="996633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506" name="Group 128"/>
          <p:cNvGrpSpPr>
            <a:grpSpLocks/>
          </p:cNvGrpSpPr>
          <p:nvPr/>
        </p:nvGrpSpPr>
        <p:grpSpPr bwMode="auto">
          <a:xfrm>
            <a:off x="5334000" y="4648200"/>
            <a:ext cx="381000" cy="381000"/>
            <a:chOff x="1680" y="4272"/>
            <a:chExt cx="240" cy="240"/>
          </a:xfrm>
        </p:grpSpPr>
        <p:sp>
          <p:nvSpPr>
            <p:cNvPr id="15606" name="Oval 129"/>
            <p:cNvSpPr>
              <a:spLocks noChangeArrowheads="1"/>
            </p:cNvSpPr>
            <p:nvPr/>
          </p:nvSpPr>
          <p:spPr bwMode="auto">
            <a:xfrm>
              <a:off x="1728" y="4320"/>
              <a:ext cx="144" cy="192"/>
            </a:xfrm>
            <a:prstGeom prst="ellipse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07" name="Rectangle 130"/>
            <p:cNvSpPr>
              <a:spLocks noChangeArrowheads="1"/>
            </p:cNvSpPr>
            <p:nvPr/>
          </p:nvSpPr>
          <p:spPr bwMode="auto">
            <a:xfrm>
              <a:off x="1680" y="4272"/>
              <a:ext cx="240" cy="96"/>
            </a:xfrm>
            <a:prstGeom prst="rect">
              <a:avLst/>
            </a:prstGeom>
            <a:solidFill>
              <a:srgbClr val="66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800" dirty="0">
                  <a:solidFill>
                    <a:srgbClr val="000000"/>
                  </a:solidFill>
                </a:rPr>
                <a:t>Toilet</a:t>
              </a:r>
            </a:p>
          </p:txBody>
        </p:sp>
      </p:grpSp>
      <p:grpSp>
        <p:nvGrpSpPr>
          <p:cNvPr id="15510" name="Group 131"/>
          <p:cNvGrpSpPr>
            <a:grpSpLocks/>
          </p:cNvGrpSpPr>
          <p:nvPr/>
        </p:nvGrpSpPr>
        <p:grpSpPr bwMode="auto">
          <a:xfrm>
            <a:off x="4343400" y="3505200"/>
            <a:ext cx="228600" cy="228600"/>
            <a:chOff x="1728" y="3984"/>
            <a:chExt cx="192" cy="192"/>
          </a:xfrm>
        </p:grpSpPr>
        <p:sp>
          <p:nvSpPr>
            <p:cNvPr id="15604" name="Rectangle 132"/>
            <p:cNvSpPr>
              <a:spLocks noChangeArrowheads="1"/>
            </p:cNvSpPr>
            <p:nvPr/>
          </p:nvSpPr>
          <p:spPr bwMode="auto">
            <a:xfrm>
              <a:off x="1728" y="4032"/>
              <a:ext cx="192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05" name="Oval 133"/>
            <p:cNvSpPr>
              <a:spLocks noChangeArrowheads="1"/>
            </p:cNvSpPr>
            <p:nvPr/>
          </p:nvSpPr>
          <p:spPr bwMode="auto">
            <a:xfrm>
              <a:off x="1776" y="398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514" name="Group 134"/>
          <p:cNvGrpSpPr>
            <a:grpSpLocks/>
          </p:cNvGrpSpPr>
          <p:nvPr/>
        </p:nvGrpSpPr>
        <p:grpSpPr bwMode="auto">
          <a:xfrm>
            <a:off x="609600" y="2667000"/>
            <a:ext cx="311150" cy="838200"/>
            <a:chOff x="2256" y="3168"/>
            <a:chExt cx="196" cy="528"/>
          </a:xfrm>
        </p:grpSpPr>
        <p:sp>
          <p:nvSpPr>
            <p:cNvPr id="15599" name="Line 135"/>
            <p:cNvSpPr>
              <a:spLocks noChangeShapeType="1"/>
            </p:cNvSpPr>
            <p:nvPr/>
          </p:nvSpPr>
          <p:spPr bwMode="auto">
            <a:xfrm flipH="1">
              <a:off x="2304" y="345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600" name="Line 136"/>
            <p:cNvSpPr>
              <a:spLocks noChangeShapeType="1"/>
            </p:cNvSpPr>
            <p:nvPr/>
          </p:nvSpPr>
          <p:spPr bwMode="auto">
            <a:xfrm>
              <a:off x="2304" y="345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5518" name="Group 137"/>
            <p:cNvGrpSpPr>
              <a:grpSpLocks/>
            </p:cNvGrpSpPr>
            <p:nvPr/>
          </p:nvGrpSpPr>
          <p:grpSpPr bwMode="auto">
            <a:xfrm flipH="1">
              <a:off x="2256" y="3168"/>
              <a:ext cx="196" cy="324"/>
              <a:chOff x="865" y="1066"/>
              <a:chExt cx="643" cy="1057"/>
            </a:xfrm>
          </p:grpSpPr>
          <p:sp>
            <p:nvSpPr>
              <p:cNvPr id="15602" name="Freeform 138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03" name="Text Box 139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/>
              <a:lstStyle/>
              <a:p>
                <a:r>
                  <a:rPr lang="en-US" b="1" dirty="0">
                    <a:solidFill>
                      <a:srgbClr val="000000"/>
                    </a:solidFill>
                    <a:latin typeface="Arial Narrow" pitchFamily="-106" charset="0"/>
                  </a:rPr>
                  <a:t>DT</a:t>
                </a:r>
              </a:p>
            </p:txBody>
          </p:sp>
        </p:grpSp>
      </p:grpSp>
      <p:sp>
        <p:nvSpPr>
          <p:cNvPr id="15393" name="Oval 140"/>
          <p:cNvSpPr>
            <a:spLocks noChangeArrowheads="1"/>
          </p:cNvSpPr>
          <p:nvPr/>
        </p:nvSpPr>
        <p:spPr bwMode="auto">
          <a:xfrm>
            <a:off x="5257800" y="32766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5394" name="Oval 141"/>
          <p:cNvSpPr>
            <a:spLocks noChangeArrowheads="1"/>
          </p:cNvSpPr>
          <p:nvPr/>
        </p:nvSpPr>
        <p:spPr bwMode="auto">
          <a:xfrm>
            <a:off x="5562600" y="32766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5395" name="Oval 142"/>
          <p:cNvSpPr>
            <a:spLocks noChangeArrowheads="1"/>
          </p:cNvSpPr>
          <p:nvPr/>
        </p:nvSpPr>
        <p:spPr bwMode="auto">
          <a:xfrm>
            <a:off x="5257800" y="35814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5396" name="Oval 143"/>
          <p:cNvSpPr>
            <a:spLocks noChangeArrowheads="1"/>
          </p:cNvSpPr>
          <p:nvPr/>
        </p:nvSpPr>
        <p:spPr bwMode="auto">
          <a:xfrm>
            <a:off x="5562600" y="3581400"/>
            <a:ext cx="2286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>
                <a:solidFill>
                  <a:srgbClr val="000000"/>
                </a:solidFill>
              </a:rPr>
              <a:t>P4</a:t>
            </a:r>
          </a:p>
        </p:txBody>
      </p:sp>
      <p:grpSp>
        <p:nvGrpSpPr>
          <p:cNvPr id="15551" name="Group 144"/>
          <p:cNvGrpSpPr>
            <a:grpSpLocks/>
          </p:cNvGrpSpPr>
          <p:nvPr/>
        </p:nvGrpSpPr>
        <p:grpSpPr bwMode="auto">
          <a:xfrm>
            <a:off x="1295400" y="1371600"/>
            <a:ext cx="349250" cy="514350"/>
            <a:chOff x="1197" y="968"/>
            <a:chExt cx="220" cy="324"/>
          </a:xfrm>
        </p:grpSpPr>
        <p:grpSp>
          <p:nvGrpSpPr>
            <p:cNvPr id="15566" name="Group 145"/>
            <p:cNvGrpSpPr>
              <a:grpSpLocks/>
            </p:cNvGrpSpPr>
            <p:nvPr/>
          </p:nvGrpSpPr>
          <p:grpSpPr bwMode="auto">
            <a:xfrm flipH="1">
              <a:off x="1222" y="968"/>
              <a:ext cx="195" cy="324"/>
              <a:chOff x="1909" y="3911"/>
              <a:chExt cx="643" cy="1057"/>
            </a:xfrm>
          </p:grpSpPr>
          <p:sp>
            <p:nvSpPr>
              <p:cNvPr id="15597" name="Freeform 146"/>
              <p:cNvSpPr>
                <a:spLocks/>
              </p:cNvSpPr>
              <p:nvPr/>
            </p:nvSpPr>
            <p:spPr bwMode="auto">
              <a:xfrm>
                <a:off x="1909" y="3911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98" name="Freeform 147"/>
              <p:cNvSpPr>
                <a:spLocks/>
              </p:cNvSpPr>
              <p:nvPr/>
            </p:nvSpPr>
            <p:spPr bwMode="auto">
              <a:xfrm>
                <a:off x="1909" y="4130"/>
                <a:ext cx="633" cy="838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96" name="Text Box 148"/>
            <p:cNvSpPr txBox="1">
              <a:spLocks noChangeArrowheads="1"/>
            </p:cNvSpPr>
            <p:nvPr/>
          </p:nvSpPr>
          <p:spPr bwMode="auto">
            <a:xfrm>
              <a:off x="1197" y="1056"/>
              <a:ext cx="2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200" b="1" dirty="0">
                  <a:solidFill>
                    <a:srgbClr val="FFFFFF"/>
                  </a:solidFill>
                  <a:latin typeface="Arial Narrow" pitchFamily="-106" charset="0"/>
                </a:rPr>
                <a:t> </a:t>
              </a:r>
              <a:r>
                <a:rPr lang="en-US" b="1" dirty="0">
                  <a:solidFill>
                    <a:srgbClr val="FFFFFF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5575" name="Group 149"/>
          <p:cNvGrpSpPr>
            <a:grpSpLocks/>
          </p:cNvGrpSpPr>
          <p:nvPr/>
        </p:nvGrpSpPr>
        <p:grpSpPr bwMode="auto">
          <a:xfrm>
            <a:off x="914400" y="1371600"/>
            <a:ext cx="333375" cy="514350"/>
            <a:chOff x="912" y="968"/>
            <a:chExt cx="210" cy="324"/>
          </a:xfrm>
        </p:grpSpPr>
        <p:grpSp>
          <p:nvGrpSpPr>
            <p:cNvPr id="15580" name="Group 150"/>
            <p:cNvGrpSpPr>
              <a:grpSpLocks/>
            </p:cNvGrpSpPr>
            <p:nvPr/>
          </p:nvGrpSpPr>
          <p:grpSpPr bwMode="auto">
            <a:xfrm flipH="1">
              <a:off x="924" y="968"/>
              <a:ext cx="196" cy="324"/>
              <a:chOff x="2162" y="4163"/>
              <a:chExt cx="643" cy="1057"/>
            </a:xfrm>
          </p:grpSpPr>
          <p:sp>
            <p:nvSpPr>
              <p:cNvPr id="15593" name="Freeform 151"/>
              <p:cNvSpPr>
                <a:spLocks/>
              </p:cNvSpPr>
              <p:nvPr/>
            </p:nvSpPr>
            <p:spPr bwMode="auto">
              <a:xfrm>
                <a:off x="2162" y="4163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94" name="Freeform 152"/>
              <p:cNvSpPr>
                <a:spLocks/>
              </p:cNvSpPr>
              <p:nvPr/>
            </p:nvSpPr>
            <p:spPr bwMode="auto">
              <a:xfrm>
                <a:off x="2162" y="4648"/>
                <a:ext cx="640" cy="572"/>
              </a:xfrm>
              <a:custGeom>
                <a:avLst/>
                <a:gdLst>
                  <a:gd name="T0" fmla="*/ 0 w 275"/>
                  <a:gd name="T1" fmla="*/ 0 h 280"/>
                  <a:gd name="T2" fmla="*/ 274 w 275"/>
                  <a:gd name="T3" fmla="*/ 0 h 280"/>
                  <a:gd name="T4" fmla="*/ 274 w 275"/>
                  <a:gd name="T5" fmla="*/ 178 h 280"/>
                  <a:gd name="T6" fmla="*/ 223 w 275"/>
                  <a:gd name="T7" fmla="*/ 279 h 280"/>
                  <a:gd name="T8" fmla="*/ 51 w 275"/>
                  <a:gd name="T9" fmla="*/ 279 h 280"/>
                  <a:gd name="T10" fmla="*/ 0 w 275"/>
                  <a:gd name="T11" fmla="*/ 178 h 280"/>
                  <a:gd name="T12" fmla="*/ 0 w 275"/>
                  <a:gd name="T13" fmla="*/ 0 h 2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5"/>
                  <a:gd name="T22" fmla="*/ 0 h 280"/>
                  <a:gd name="T23" fmla="*/ 275 w 275"/>
                  <a:gd name="T24" fmla="*/ 280 h 2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5" h="280">
                    <a:moveTo>
                      <a:pt x="0" y="0"/>
                    </a:moveTo>
                    <a:lnTo>
                      <a:pt x="274" y="0"/>
                    </a:lnTo>
                    <a:lnTo>
                      <a:pt x="274" y="178"/>
                    </a:lnTo>
                    <a:lnTo>
                      <a:pt x="223" y="279"/>
                    </a:lnTo>
                    <a:lnTo>
                      <a:pt x="51" y="279"/>
                    </a:lnTo>
                    <a:lnTo>
                      <a:pt x="0" y="17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92" name="Text Box 153"/>
            <p:cNvSpPr txBox="1">
              <a:spLocks noChangeArrowheads="1"/>
            </p:cNvSpPr>
            <p:nvPr/>
          </p:nvSpPr>
          <p:spPr bwMode="auto">
            <a:xfrm>
              <a:off x="912" y="1120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solidFill>
                    <a:srgbClr val="FFFFFF"/>
                  </a:solidFill>
                  <a:latin typeface="Arial Narrow" pitchFamily="-106" charset="0"/>
                </a:rPr>
                <a:t> T1</a:t>
              </a:r>
            </a:p>
          </p:txBody>
        </p:sp>
      </p:grpSp>
      <p:grpSp>
        <p:nvGrpSpPr>
          <p:cNvPr id="15591" name="Group 154"/>
          <p:cNvGrpSpPr>
            <a:grpSpLocks/>
          </p:cNvGrpSpPr>
          <p:nvPr/>
        </p:nvGrpSpPr>
        <p:grpSpPr bwMode="auto">
          <a:xfrm>
            <a:off x="4724400" y="3276600"/>
            <a:ext cx="152400" cy="152400"/>
            <a:chOff x="432" y="2544"/>
            <a:chExt cx="384" cy="336"/>
          </a:xfrm>
        </p:grpSpPr>
        <p:sp>
          <p:nvSpPr>
            <p:cNvPr id="15583" name="Rectangle 155"/>
            <p:cNvSpPr>
              <a:spLocks noChangeArrowheads="1"/>
            </p:cNvSpPr>
            <p:nvPr/>
          </p:nvSpPr>
          <p:spPr bwMode="auto">
            <a:xfrm>
              <a:off x="432" y="2544"/>
              <a:ext cx="38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4" name="Rectangle 156"/>
            <p:cNvSpPr>
              <a:spLocks noChangeArrowheads="1"/>
            </p:cNvSpPr>
            <p:nvPr/>
          </p:nvSpPr>
          <p:spPr bwMode="auto">
            <a:xfrm>
              <a:off x="480" y="2592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5" name="Rectangle 157"/>
            <p:cNvSpPr>
              <a:spLocks noChangeArrowheads="1"/>
            </p:cNvSpPr>
            <p:nvPr/>
          </p:nvSpPr>
          <p:spPr bwMode="auto">
            <a:xfrm>
              <a:off x="480" y="268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6" name="Rectangle 158"/>
            <p:cNvSpPr>
              <a:spLocks noChangeArrowheads="1"/>
            </p:cNvSpPr>
            <p:nvPr/>
          </p:nvSpPr>
          <p:spPr bwMode="auto">
            <a:xfrm>
              <a:off x="480" y="2784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7" name="Rectangle 159"/>
            <p:cNvSpPr>
              <a:spLocks noChangeArrowheads="1"/>
            </p:cNvSpPr>
            <p:nvPr/>
          </p:nvSpPr>
          <p:spPr bwMode="auto">
            <a:xfrm>
              <a:off x="672" y="2592"/>
              <a:ext cx="9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8" name="Rectangle 160"/>
            <p:cNvSpPr>
              <a:spLocks noChangeArrowheads="1"/>
            </p:cNvSpPr>
            <p:nvPr/>
          </p:nvSpPr>
          <p:spPr bwMode="auto">
            <a:xfrm>
              <a:off x="576" y="2592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89" name="Rectangle 161"/>
            <p:cNvSpPr>
              <a:spLocks noChangeArrowheads="1"/>
            </p:cNvSpPr>
            <p:nvPr/>
          </p:nvSpPr>
          <p:spPr bwMode="auto">
            <a:xfrm>
              <a:off x="576" y="2688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90" name="Rectangle 162"/>
            <p:cNvSpPr>
              <a:spLocks noChangeArrowheads="1"/>
            </p:cNvSpPr>
            <p:nvPr/>
          </p:nvSpPr>
          <p:spPr bwMode="auto">
            <a:xfrm>
              <a:off x="576" y="2784"/>
              <a:ext cx="4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400" name="Freeform 163"/>
          <p:cNvSpPr>
            <a:spLocks/>
          </p:cNvSpPr>
          <p:nvPr/>
        </p:nvSpPr>
        <p:spPr bwMode="auto">
          <a:xfrm flipH="1">
            <a:off x="914400" y="685800"/>
            <a:ext cx="311150" cy="514350"/>
          </a:xfrm>
          <a:custGeom>
            <a:avLst/>
            <a:gdLst>
              <a:gd name="T0" fmla="*/ 89 w 277"/>
              <a:gd name="T1" fmla="*/ 0 h 517"/>
              <a:gd name="T2" fmla="*/ 191 w 277"/>
              <a:gd name="T3" fmla="*/ 0 h 517"/>
              <a:gd name="T4" fmla="*/ 191 w 277"/>
              <a:gd name="T5" fmla="*/ 105 h 517"/>
              <a:gd name="T6" fmla="*/ 225 w 277"/>
              <a:gd name="T7" fmla="*/ 105 h 517"/>
              <a:gd name="T8" fmla="*/ 276 w 277"/>
              <a:gd name="T9" fmla="*/ 139 h 517"/>
              <a:gd name="T10" fmla="*/ 276 w 277"/>
              <a:gd name="T11" fmla="*/ 415 h 517"/>
              <a:gd name="T12" fmla="*/ 225 w 277"/>
              <a:gd name="T13" fmla="*/ 516 h 517"/>
              <a:gd name="T14" fmla="*/ 51 w 277"/>
              <a:gd name="T15" fmla="*/ 516 h 517"/>
              <a:gd name="T16" fmla="*/ 0 w 277"/>
              <a:gd name="T17" fmla="*/ 415 h 517"/>
              <a:gd name="T18" fmla="*/ 0 w 277"/>
              <a:gd name="T19" fmla="*/ 139 h 517"/>
              <a:gd name="T20" fmla="*/ 51 w 277"/>
              <a:gd name="T21" fmla="*/ 105 h 517"/>
              <a:gd name="T22" fmla="*/ 89 w 277"/>
              <a:gd name="T23" fmla="*/ 105 h 517"/>
              <a:gd name="T24" fmla="*/ 89 w 277"/>
              <a:gd name="T25" fmla="*/ 0 h 5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7"/>
              <a:gd name="T40" fmla="*/ 0 h 517"/>
              <a:gd name="T41" fmla="*/ 277 w 277"/>
              <a:gd name="T42" fmla="*/ 517 h 51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7" h="517">
                <a:moveTo>
                  <a:pt x="89" y="0"/>
                </a:moveTo>
                <a:lnTo>
                  <a:pt x="191" y="0"/>
                </a:lnTo>
                <a:lnTo>
                  <a:pt x="191" y="105"/>
                </a:lnTo>
                <a:lnTo>
                  <a:pt x="225" y="105"/>
                </a:lnTo>
                <a:lnTo>
                  <a:pt x="276" y="139"/>
                </a:lnTo>
                <a:lnTo>
                  <a:pt x="276" y="415"/>
                </a:lnTo>
                <a:lnTo>
                  <a:pt x="225" y="516"/>
                </a:lnTo>
                <a:lnTo>
                  <a:pt x="51" y="516"/>
                </a:lnTo>
                <a:lnTo>
                  <a:pt x="0" y="415"/>
                </a:lnTo>
                <a:lnTo>
                  <a:pt x="0" y="139"/>
                </a:lnTo>
                <a:lnTo>
                  <a:pt x="51" y="105"/>
                </a:lnTo>
                <a:lnTo>
                  <a:pt x="89" y="105"/>
                </a:lnTo>
                <a:lnTo>
                  <a:pt x="89" y="0"/>
                </a:lnTo>
              </a:path>
            </a:pathLst>
          </a:custGeom>
          <a:solidFill>
            <a:srgbClr val="C8B496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5595" name="Group 164"/>
          <p:cNvGrpSpPr>
            <a:grpSpLocks/>
          </p:cNvGrpSpPr>
          <p:nvPr/>
        </p:nvGrpSpPr>
        <p:grpSpPr bwMode="auto">
          <a:xfrm>
            <a:off x="1752600" y="685800"/>
            <a:ext cx="311150" cy="514350"/>
            <a:chOff x="2352" y="3408"/>
            <a:chExt cx="196" cy="324"/>
          </a:xfrm>
        </p:grpSpPr>
        <p:sp>
          <p:nvSpPr>
            <p:cNvPr id="15579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5601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5581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82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402" name="phone3"/>
          <p:cNvSpPr>
            <a:spLocks noEditPoints="1" noChangeArrowheads="1"/>
          </p:cNvSpPr>
          <p:nvPr/>
        </p:nvSpPr>
        <p:spPr bwMode="auto">
          <a:xfrm>
            <a:off x="4724400" y="35052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114300 w 21600"/>
              <a:gd name="T3" fmla="*/ 0 h 21600"/>
              <a:gd name="T4" fmla="*/ 228600 w 21600"/>
              <a:gd name="T5" fmla="*/ 0 h 21600"/>
              <a:gd name="T6" fmla="*/ 228600 w 21600"/>
              <a:gd name="T7" fmla="*/ 114300 h 21600"/>
              <a:gd name="T8" fmla="*/ 228600 w 21600"/>
              <a:gd name="T9" fmla="*/ 228600 h 21600"/>
              <a:gd name="T10" fmla="*/ 114300 w 21600"/>
              <a:gd name="T11" fmla="*/ 228600 h 21600"/>
              <a:gd name="T12" fmla="*/ 0 w 21600"/>
              <a:gd name="T13" fmla="*/ 228600 h 21600"/>
              <a:gd name="T14" fmla="*/ 0 w 21600"/>
              <a:gd name="T15" fmla="*/ 1143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0 w 21600"/>
              <a:gd name="T25" fmla="*/ 23516 h 21600"/>
              <a:gd name="T26" fmla="*/ 21400 w 21600"/>
              <a:gd name="T27" fmla="*/ 4048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9290" name="plant"/>
          <p:cNvSpPr>
            <a:spLocks noEditPoints="1" noChangeArrowheads="1"/>
          </p:cNvSpPr>
          <p:nvPr/>
        </p:nvSpPr>
        <p:spPr bwMode="auto">
          <a:xfrm>
            <a:off x="5791200" y="4953000"/>
            <a:ext cx="762000" cy="685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800" dirty="0">
                <a:solidFill>
                  <a:srgbClr val="000000"/>
                </a:solidFill>
                <a:latin typeface="Arial Narrow" pitchFamily="-106" charset="0"/>
              </a:rPr>
              <a:t>Bush</a:t>
            </a:r>
          </a:p>
        </p:txBody>
      </p:sp>
      <p:grpSp>
        <p:nvGrpSpPr>
          <p:cNvPr id="15608" name="Group 171"/>
          <p:cNvGrpSpPr>
            <a:grpSpLocks/>
          </p:cNvGrpSpPr>
          <p:nvPr/>
        </p:nvGrpSpPr>
        <p:grpSpPr bwMode="auto">
          <a:xfrm>
            <a:off x="4343400" y="3276600"/>
            <a:ext cx="266700" cy="190500"/>
            <a:chOff x="1848" y="4968"/>
            <a:chExt cx="168" cy="120"/>
          </a:xfrm>
        </p:grpSpPr>
        <p:sp>
          <p:nvSpPr>
            <p:cNvPr id="15574" name="Rectangle 172"/>
            <p:cNvSpPr>
              <a:spLocks noChangeArrowheads="1"/>
            </p:cNvSpPr>
            <p:nvPr/>
          </p:nvSpPr>
          <p:spPr bwMode="auto">
            <a:xfrm rot="-5400000">
              <a:off x="1872" y="4944"/>
              <a:ext cx="120" cy="168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5609" name="Group 173"/>
            <p:cNvGrpSpPr>
              <a:grpSpLocks/>
            </p:cNvGrpSpPr>
            <p:nvPr/>
          </p:nvGrpSpPr>
          <p:grpSpPr bwMode="auto">
            <a:xfrm>
              <a:off x="1872" y="4992"/>
              <a:ext cx="104" cy="64"/>
              <a:chOff x="672" y="4752"/>
              <a:chExt cx="624" cy="384"/>
            </a:xfrm>
          </p:grpSpPr>
          <p:sp>
            <p:nvSpPr>
              <p:cNvPr id="15576" name="Rectangle 174"/>
              <p:cNvSpPr>
                <a:spLocks noChangeArrowheads="1"/>
              </p:cNvSpPr>
              <p:nvPr/>
            </p:nvSpPr>
            <p:spPr bwMode="auto">
              <a:xfrm>
                <a:off x="672" y="4752"/>
                <a:ext cx="624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77" name="Rectangle 175"/>
              <p:cNvSpPr>
                <a:spLocks noChangeArrowheads="1"/>
              </p:cNvSpPr>
              <p:nvPr/>
            </p:nvSpPr>
            <p:spPr bwMode="auto">
              <a:xfrm>
                <a:off x="1104" y="4896"/>
                <a:ext cx="192" cy="24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78" name="Rectangle 176"/>
              <p:cNvSpPr>
                <a:spLocks noChangeArrowheads="1"/>
              </p:cNvSpPr>
              <p:nvPr/>
            </p:nvSpPr>
            <p:spPr bwMode="auto">
              <a:xfrm>
                <a:off x="912" y="4896"/>
                <a:ext cx="192" cy="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610" name="Group 177"/>
          <p:cNvGrpSpPr>
            <a:grpSpLocks/>
          </p:cNvGrpSpPr>
          <p:nvPr/>
        </p:nvGrpSpPr>
        <p:grpSpPr bwMode="auto">
          <a:xfrm>
            <a:off x="4114800" y="4191000"/>
            <a:ext cx="381000" cy="381000"/>
            <a:chOff x="624" y="4848"/>
            <a:chExt cx="240" cy="240"/>
          </a:xfrm>
        </p:grpSpPr>
        <p:sp>
          <p:nvSpPr>
            <p:cNvPr id="15570" name="Rectangle 178"/>
            <p:cNvSpPr>
              <a:spLocks noChangeArrowheads="1"/>
            </p:cNvSpPr>
            <p:nvPr/>
          </p:nvSpPr>
          <p:spPr bwMode="auto">
            <a:xfrm>
              <a:off x="624" y="4848"/>
              <a:ext cx="240" cy="239"/>
            </a:xfrm>
            <a:prstGeom prst="rect">
              <a:avLst/>
            </a:prstGeom>
            <a:solidFill>
              <a:srgbClr val="CC9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Ctr="1"/>
            <a:lstStyle/>
            <a:p>
              <a:r>
                <a:rPr lang="en-US" sz="800" dirty="0">
                  <a:solidFill>
                    <a:srgbClr val="000000"/>
                  </a:solidFill>
                </a:rPr>
                <a:t>CHAIR</a:t>
              </a:r>
            </a:p>
          </p:txBody>
        </p:sp>
        <p:sp>
          <p:nvSpPr>
            <p:cNvPr id="15571" name="Rectangle 179"/>
            <p:cNvSpPr>
              <a:spLocks noChangeArrowheads="1"/>
            </p:cNvSpPr>
            <p:nvPr/>
          </p:nvSpPr>
          <p:spPr bwMode="auto">
            <a:xfrm>
              <a:off x="624" y="5064"/>
              <a:ext cx="240" cy="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72" name="Rectangle 180"/>
            <p:cNvSpPr>
              <a:spLocks noChangeArrowheads="1"/>
            </p:cNvSpPr>
            <p:nvPr/>
          </p:nvSpPr>
          <p:spPr bwMode="auto">
            <a:xfrm rot="-5400000">
              <a:off x="785" y="5008"/>
              <a:ext cx="1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73" name="Rectangle 181"/>
            <p:cNvSpPr>
              <a:spLocks noChangeArrowheads="1"/>
            </p:cNvSpPr>
            <p:nvPr/>
          </p:nvSpPr>
          <p:spPr bwMode="auto">
            <a:xfrm rot="-5400000">
              <a:off x="572" y="5008"/>
              <a:ext cx="132" cy="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11" name="Group 182"/>
          <p:cNvGrpSpPr>
            <a:grpSpLocks/>
          </p:cNvGrpSpPr>
          <p:nvPr/>
        </p:nvGrpSpPr>
        <p:grpSpPr bwMode="auto">
          <a:xfrm>
            <a:off x="4724400" y="2895600"/>
            <a:ext cx="228600" cy="228600"/>
            <a:chOff x="2304" y="4416"/>
            <a:chExt cx="960" cy="960"/>
          </a:xfrm>
        </p:grpSpPr>
        <p:grpSp>
          <p:nvGrpSpPr>
            <p:cNvPr id="15612" name="Group 183"/>
            <p:cNvGrpSpPr>
              <a:grpSpLocks/>
            </p:cNvGrpSpPr>
            <p:nvPr/>
          </p:nvGrpSpPr>
          <p:grpSpPr bwMode="auto">
            <a:xfrm>
              <a:off x="2304" y="4416"/>
              <a:ext cx="960" cy="960"/>
              <a:chOff x="1728" y="3984"/>
              <a:chExt cx="192" cy="192"/>
            </a:xfrm>
          </p:grpSpPr>
          <p:sp>
            <p:nvSpPr>
              <p:cNvPr id="15568" name="Rectangle 184"/>
              <p:cNvSpPr>
                <a:spLocks noChangeArrowheads="1"/>
              </p:cNvSpPr>
              <p:nvPr/>
            </p:nvSpPr>
            <p:spPr bwMode="auto">
              <a:xfrm>
                <a:off x="1728" y="4032"/>
                <a:ext cx="192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69" name="Oval 185"/>
              <p:cNvSpPr>
                <a:spLocks noChangeArrowheads="1"/>
              </p:cNvSpPr>
              <p:nvPr/>
            </p:nvSpPr>
            <p:spPr bwMode="auto">
              <a:xfrm>
                <a:off x="1776" y="398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5567" name="Picture 186" descr="MCj0434906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04" y="4656"/>
              <a:ext cx="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613" name="Group 187"/>
          <p:cNvGrpSpPr>
            <a:grpSpLocks/>
          </p:cNvGrpSpPr>
          <p:nvPr/>
        </p:nvGrpSpPr>
        <p:grpSpPr bwMode="auto">
          <a:xfrm>
            <a:off x="457200" y="5638800"/>
            <a:ext cx="1981200" cy="76200"/>
            <a:chOff x="288" y="3024"/>
            <a:chExt cx="1248" cy="48"/>
          </a:xfrm>
        </p:grpSpPr>
        <p:sp>
          <p:nvSpPr>
            <p:cNvPr id="15564" name="Rectangle 188"/>
            <p:cNvSpPr>
              <a:spLocks noChangeArrowheads="1"/>
            </p:cNvSpPr>
            <p:nvPr/>
          </p:nvSpPr>
          <p:spPr bwMode="auto">
            <a:xfrm>
              <a:off x="288" y="3024"/>
              <a:ext cx="1248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65" name="Rectangle 189"/>
            <p:cNvSpPr>
              <a:spLocks noChangeArrowheads="1"/>
            </p:cNvSpPr>
            <p:nvPr/>
          </p:nvSpPr>
          <p:spPr bwMode="auto">
            <a:xfrm>
              <a:off x="816" y="3024"/>
              <a:ext cx="192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20" name="Group 190"/>
          <p:cNvGrpSpPr>
            <a:grpSpLocks/>
          </p:cNvGrpSpPr>
          <p:nvPr/>
        </p:nvGrpSpPr>
        <p:grpSpPr bwMode="auto">
          <a:xfrm>
            <a:off x="5562600" y="4114800"/>
            <a:ext cx="152400" cy="304800"/>
            <a:chOff x="1968" y="4176"/>
            <a:chExt cx="624" cy="1200"/>
          </a:xfrm>
        </p:grpSpPr>
        <p:sp>
          <p:nvSpPr>
            <p:cNvPr id="15561" name="AutoShape 191"/>
            <p:cNvSpPr>
              <a:spLocks noChangeArrowheads="1"/>
            </p:cNvSpPr>
            <p:nvPr/>
          </p:nvSpPr>
          <p:spPr bwMode="auto">
            <a:xfrm>
              <a:off x="1968" y="4176"/>
              <a:ext cx="624" cy="624"/>
            </a:xfrm>
            <a:prstGeom prst="flowChartConnector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62" name="Rectangle 192"/>
            <p:cNvSpPr>
              <a:spLocks noChangeArrowheads="1"/>
            </p:cNvSpPr>
            <p:nvPr/>
          </p:nvSpPr>
          <p:spPr bwMode="auto">
            <a:xfrm>
              <a:off x="2112" y="4800"/>
              <a:ext cx="33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63" name="Rectangle 193"/>
            <p:cNvSpPr>
              <a:spLocks noChangeArrowheads="1"/>
            </p:cNvSpPr>
            <p:nvPr/>
          </p:nvSpPr>
          <p:spPr bwMode="auto">
            <a:xfrm>
              <a:off x="2256" y="4848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25" name="Group 194"/>
          <p:cNvGrpSpPr>
            <a:grpSpLocks/>
          </p:cNvGrpSpPr>
          <p:nvPr/>
        </p:nvGrpSpPr>
        <p:grpSpPr bwMode="auto">
          <a:xfrm>
            <a:off x="5334000" y="4114800"/>
            <a:ext cx="152400" cy="304800"/>
            <a:chOff x="1968" y="4176"/>
            <a:chExt cx="624" cy="1200"/>
          </a:xfrm>
        </p:grpSpPr>
        <p:sp>
          <p:nvSpPr>
            <p:cNvPr id="15558" name="AutoShape 195"/>
            <p:cNvSpPr>
              <a:spLocks noChangeArrowheads="1"/>
            </p:cNvSpPr>
            <p:nvPr/>
          </p:nvSpPr>
          <p:spPr bwMode="auto">
            <a:xfrm>
              <a:off x="1968" y="4176"/>
              <a:ext cx="624" cy="624"/>
            </a:xfrm>
            <a:prstGeom prst="flowChartConnector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59" name="Rectangle 196"/>
            <p:cNvSpPr>
              <a:spLocks noChangeArrowheads="1"/>
            </p:cNvSpPr>
            <p:nvPr/>
          </p:nvSpPr>
          <p:spPr bwMode="auto">
            <a:xfrm>
              <a:off x="2112" y="4800"/>
              <a:ext cx="33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60" name="Rectangle 197"/>
            <p:cNvSpPr>
              <a:spLocks noChangeArrowheads="1"/>
            </p:cNvSpPr>
            <p:nvPr/>
          </p:nvSpPr>
          <p:spPr bwMode="auto">
            <a:xfrm>
              <a:off x="2256" y="4848"/>
              <a:ext cx="48" cy="52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47" name="Group 198"/>
          <p:cNvGrpSpPr>
            <a:grpSpLocks/>
          </p:cNvGrpSpPr>
          <p:nvPr/>
        </p:nvGrpSpPr>
        <p:grpSpPr bwMode="auto">
          <a:xfrm>
            <a:off x="5029200" y="3962400"/>
            <a:ext cx="152400" cy="457200"/>
            <a:chOff x="3168" y="2496"/>
            <a:chExt cx="96" cy="288"/>
          </a:xfrm>
        </p:grpSpPr>
        <p:sp>
          <p:nvSpPr>
            <p:cNvPr id="15555" name="AutoShape 199"/>
            <p:cNvSpPr>
              <a:spLocks noChangeArrowheads="1"/>
            </p:cNvSpPr>
            <p:nvPr/>
          </p:nvSpPr>
          <p:spPr bwMode="auto">
            <a:xfrm>
              <a:off x="3177" y="2496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56" name="Rectangle 200"/>
            <p:cNvSpPr>
              <a:spLocks noChangeArrowheads="1"/>
            </p:cNvSpPr>
            <p:nvPr/>
          </p:nvSpPr>
          <p:spPr bwMode="auto">
            <a:xfrm>
              <a:off x="3168" y="2775"/>
              <a:ext cx="96" cy="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57" name="Rectangle 201"/>
            <p:cNvSpPr>
              <a:spLocks noChangeArrowheads="1"/>
            </p:cNvSpPr>
            <p:nvPr/>
          </p:nvSpPr>
          <p:spPr bwMode="auto">
            <a:xfrm>
              <a:off x="3212" y="2580"/>
              <a:ext cx="8" cy="2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52" name="Group 202"/>
          <p:cNvGrpSpPr>
            <a:grpSpLocks/>
          </p:cNvGrpSpPr>
          <p:nvPr/>
        </p:nvGrpSpPr>
        <p:grpSpPr bwMode="auto">
          <a:xfrm>
            <a:off x="4724400" y="3962400"/>
            <a:ext cx="152400" cy="457200"/>
            <a:chOff x="2256" y="4320"/>
            <a:chExt cx="384" cy="720"/>
          </a:xfrm>
        </p:grpSpPr>
        <p:grpSp>
          <p:nvGrpSpPr>
            <p:cNvPr id="15655" name="Group 203"/>
            <p:cNvGrpSpPr>
              <a:grpSpLocks/>
            </p:cNvGrpSpPr>
            <p:nvPr/>
          </p:nvGrpSpPr>
          <p:grpSpPr bwMode="auto">
            <a:xfrm>
              <a:off x="2304" y="4320"/>
              <a:ext cx="288" cy="672"/>
              <a:chOff x="1056" y="1920"/>
              <a:chExt cx="1392" cy="1776"/>
            </a:xfrm>
          </p:grpSpPr>
          <p:sp>
            <p:nvSpPr>
              <p:cNvPr id="15553" name="AutoShape 204"/>
              <p:cNvSpPr>
                <a:spLocks noChangeArrowheads="1"/>
              </p:cNvSpPr>
              <p:nvPr/>
            </p:nvSpPr>
            <p:spPr bwMode="auto">
              <a:xfrm>
                <a:off x="1152" y="2512"/>
                <a:ext cx="1200" cy="1184"/>
              </a:xfrm>
              <a:custGeom>
                <a:avLst/>
                <a:gdLst>
                  <a:gd name="T0" fmla="*/ 1050 w 21600"/>
                  <a:gd name="T1" fmla="*/ 592 h 21600"/>
                  <a:gd name="T2" fmla="*/ 600 w 21600"/>
                  <a:gd name="T3" fmla="*/ 1184 h 21600"/>
                  <a:gd name="T4" fmla="*/ 150 w 21600"/>
                  <a:gd name="T5" fmla="*/ 592 h 21600"/>
                  <a:gd name="T6" fmla="*/ 60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6 h 21600"/>
                  <a:gd name="T14" fmla="*/ 17100 w 21600"/>
                  <a:gd name="T15" fmla="*/ 1709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54" name="AutoShape 205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392" cy="789"/>
              </a:xfrm>
              <a:prstGeom prst="flowChartConnec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52" name="Rectangle 206"/>
            <p:cNvSpPr>
              <a:spLocks noChangeArrowheads="1"/>
            </p:cNvSpPr>
            <p:nvPr/>
          </p:nvSpPr>
          <p:spPr bwMode="auto">
            <a:xfrm>
              <a:off x="2256" y="4992"/>
              <a:ext cx="38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57" name="Group 207"/>
          <p:cNvGrpSpPr>
            <a:grpSpLocks/>
          </p:cNvGrpSpPr>
          <p:nvPr/>
        </p:nvGrpSpPr>
        <p:grpSpPr bwMode="auto">
          <a:xfrm flipH="1">
            <a:off x="2590800" y="685800"/>
            <a:ext cx="311150" cy="514350"/>
            <a:chOff x="865" y="1066"/>
            <a:chExt cx="643" cy="1057"/>
          </a:xfrm>
        </p:grpSpPr>
        <p:sp>
          <p:nvSpPr>
            <p:cNvPr id="15549" name="Freeform 208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>
                <a:alpha val="50195"/>
              </a:srgbClr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50" name="Text Box 209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5662" name="Group 210"/>
          <p:cNvGrpSpPr>
            <a:grpSpLocks/>
          </p:cNvGrpSpPr>
          <p:nvPr/>
        </p:nvGrpSpPr>
        <p:grpSpPr bwMode="auto">
          <a:xfrm>
            <a:off x="2209800" y="1981200"/>
            <a:ext cx="312738" cy="514350"/>
            <a:chOff x="2453" y="3312"/>
            <a:chExt cx="197" cy="324"/>
          </a:xfrm>
        </p:grpSpPr>
        <p:sp>
          <p:nvSpPr>
            <p:cNvPr id="15547" name="Freeform 211"/>
            <p:cNvSpPr>
              <a:spLocks/>
            </p:cNvSpPr>
            <p:nvPr/>
          </p:nvSpPr>
          <p:spPr bwMode="auto">
            <a:xfrm flipH="1">
              <a:off x="2453" y="3312"/>
              <a:ext cx="194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8" name="Freeform 212"/>
            <p:cNvSpPr>
              <a:spLocks/>
            </p:cNvSpPr>
            <p:nvPr/>
          </p:nvSpPr>
          <p:spPr bwMode="auto">
            <a:xfrm>
              <a:off x="2555" y="3312"/>
              <a:ext cx="95" cy="321"/>
            </a:xfrm>
            <a:custGeom>
              <a:avLst/>
              <a:gdLst>
                <a:gd name="T0" fmla="*/ 3 w 95"/>
                <a:gd name="T1" fmla="*/ 2 h 321"/>
                <a:gd name="T2" fmla="*/ 25 w 95"/>
                <a:gd name="T3" fmla="*/ 0 h 321"/>
                <a:gd name="T4" fmla="*/ 29 w 95"/>
                <a:gd name="T5" fmla="*/ 60 h 321"/>
                <a:gd name="T6" fmla="*/ 55 w 95"/>
                <a:gd name="T7" fmla="*/ 66 h 321"/>
                <a:gd name="T8" fmla="*/ 95 w 95"/>
                <a:gd name="T9" fmla="*/ 84 h 321"/>
                <a:gd name="T10" fmla="*/ 93 w 95"/>
                <a:gd name="T11" fmla="*/ 258 h 321"/>
                <a:gd name="T12" fmla="*/ 57 w 95"/>
                <a:gd name="T13" fmla="*/ 318 h 321"/>
                <a:gd name="T14" fmla="*/ 0 w 95"/>
                <a:gd name="T15" fmla="*/ 321 h 321"/>
                <a:gd name="T16" fmla="*/ 0 w 95"/>
                <a:gd name="T17" fmla="*/ 0 h 3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321"/>
                <a:gd name="T29" fmla="*/ 95 w 95"/>
                <a:gd name="T30" fmla="*/ 321 h 3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321">
                  <a:moveTo>
                    <a:pt x="3" y="2"/>
                  </a:moveTo>
                  <a:lnTo>
                    <a:pt x="25" y="0"/>
                  </a:lnTo>
                  <a:lnTo>
                    <a:pt x="29" y="60"/>
                  </a:lnTo>
                  <a:lnTo>
                    <a:pt x="55" y="66"/>
                  </a:lnTo>
                  <a:lnTo>
                    <a:pt x="95" y="84"/>
                  </a:lnTo>
                  <a:lnTo>
                    <a:pt x="93" y="258"/>
                  </a:lnTo>
                  <a:lnTo>
                    <a:pt x="57" y="318"/>
                  </a:lnTo>
                  <a:lnTo>
                    <a:pt x="0" y="32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5414" name="Text Box 213"/>
          <p:cNvSpPr txBox="1">
            <a:spLocks noChangeArrowheads="1"/>
          </p:cNvSpPr>
          <p:nvPr/>
        </p:nvSpPr>
        <p:spPr bwMode="auto">
          <a:xfrm>
            <a:off x="609600" y="7924800"/>
            <a:ext cx="258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</a:rPr>
              <a:t>PROPS</a:t>
            </a:r>
          </a:p>
        </p:txBody>
      </p:sp>
      <p:grpSp>
        <p:nvGrpSpPr>
          <p:cNvPr id="15669" name="Group 214"/>
          <p:cNvGrpSpPr>
            <a:grpSpLocks/>
          </p:cNvGrpSpPr>
          <p:nvPr/>
        </p:nvGrpSpPr>
        <p:grpSpPr bwMode="auto">
          <a:xfrm>
            <a:off x="3962400" y="2895600"/>
            <a:ext cx="152400" cy="838200"/>
            <a:chOff x="1056" y="3408"/>
            <a:chExt cx="240" cy="1056"/>
          </a:xfrm>
        </p:grpSpPr>
        <p:sp>
          <p:nvSpPr>
            <p:cNvPr id="15542" name="AutoShape 215"/>
            <p:cNvSpPr>
              <a:spLocks noChangeArrowheads="1"/>
            </p:cNvSpPr>
            <p:nvPr/>
          </p:nvSpPr>
          <p:spPr bwMode="auto">
            <a:xfrm rot="10800000">
              <a:off x="1104" y="4080"/>
              <a:ext cx="192" cy="384"/>
            </a:xfrm>
            <a:custGeom>
              <a:avLst/>
              <a:gdLst>
                <a:gd name="T0" fmla="*/ 168 w 21600"/>
                <a:gd name="T1" fmla="*/ 192 h 21600"/>
                <a:gd name="T2" fmla="*/ 96 w 21600"/>
                <a:gd name="T3" fmla="*/ 384 h 21600"/>
                <a:gd name="T4" fmla="*/ 24 w 21600"/>
                <a:gd name="T5" fmla="*/ 192 h 21600"/>
                <a:gd name="T6" fmla="*/ 9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3" name="Rectangle 216"/>
            <p:cNvSpPr>
              <a:spLocks noChangeArrowheads="1"/>
            </p:cNvSpPr>
            <p:nvPr/>
          </p:nvSpPr>
          <p:spPr bwMode="auto">
            <a:xfrm rot="5400000">
              <a:off x="870" y="3726"/>
              <a:ext cx="696" cy="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4" name="Rectangle 217"/>
            <p:cNvSpPr>
              <a:spLocks noChangeArrowheads="1"/>
            </p:cNvSpPr>
            <p:nvPr/>
          </p:nvSpPr>
          <p:spPr bwMode="auto">
            <a:xfrm rot="5400000">
              <a:off x="1086" y="4002"/>
              <a:ext cx="72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5" name="Rectangle 218"/>
            <p:cNvSpPr>
              <a:spLocks noChangeArrowheads="1"/>
            </p:cNvSpPr>
            <p:nvPr/>
          </p:nvSpPr>
          <p:spPr bwMode="auto">
            <a:xfrm rot="5400000">
              <a:off x="1146" y="3976"/>
              <a:ext cx="59" cy="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6" name="Rectangle 219"/>
            <p:cNvSpPr>
              <a:spLocks noChangeArrowheads="1"/>
            </p:cNvSpPr>
            <p:nvPr/>
          </p:nvSpPr>
          <p:spPr bwMode="auto">
            <a:xfrm rot="10800000">
              <a:off x="1152" y="3600"/>
              <a:ext cx="72" cy="22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70" name="Group 220"/>
          <p:cNvGrpSpPr>
            <a:grpSpLocks/>
          </p:cNvGrpSpPr>
          <p:nvPr/>
        </p:nvGrpSpPr>
        <p:grpSpPr bwMode="auto">
          <a:xfrm rot="-5400000">
            <a:off x="3390900" y="3086100"/>
            <a:ext cx="152400" cy="838200"/>
            <a:chOff x="1056" y="3408"/>
            <a:chExt cx="240" cy="1056"/>
          </a:xfrm>
        </p:grpSpPr>
        <p:sp>
          <p:nvSpPr>
            <p:cNvPr id="15537" name="AutoShape 221"/>
            <p:cNvSpPr>
              <a:spLocks noChangeArrowheads="1"/>
            </p:cNvSpPr>
            <p:nvPr/>
          </p:nvSpPr>
          <p:spPr bwMode="auto">
            <a:xfrm rot="10800000">
              <a:off x="1104" y="4080"/>
              <a:ext cx="192" cy="384"/>
            </a:xfrm>
            <a:custGeom>
              <a:avLst/>
              <a:gdLst>
                <a:gd name="T0" fmla="*/ 168 w 21600"/>
                <a:gd name="T1" fmla="*/ 192 h 21600"/>
                <a:gd name="T2" fmla="*/ 96 w 21600"/>
                <a:gd name="T3" fmla="*/ 384 h 21600"/>
                <a:gd name="T4" fmla="*/ 24 w 21600"/>
                <a:gd name="T5" fmla="*/ 192 h 21600"/>
                <a:gd name="T6" fmla="*/ 9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8" name="Rectangle 222"/>
            <p:cNvSpPr>
              <a:spLocks noChangeArrowheads="1"/>
            </p:cNvSpPr>
            <p:nvPr/>
          </p:nvSpPr>
          <p:spPr bwMode="auto">
            <a:xfrm rot="5400000">
              <a:off x="870" y="3726"/>
              <a:ext cx="696" cy="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9" name="Rectangle 223"/>
            <p:cNvSpPr>
              <a:spLocks noChangeArrowheads="1"/>
            </p:cNvSpPr>
            <p:nvPr/>
          </p:nvSpPr>
          <p:spPr bwMode="auto">
            <a:xfrm rot="5400000">
              <a:off x="1086" y="4002"/>
              <a:ext cx="72" cy="13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0" name="Rectangle 224"/>
            <p:cNvSpPr>
              <a:spLocks noChangeArrowheads="1"/>
            </p:cNvSpPr>
            <p:nvPr/>
          </p:nvSpPr>
          <p:spPr bwMode="auto">
            <a:xfrm rot="5400000">
              <a:off x="1146" y="3976"/>
              <a:ext cx="59" cy="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41" name="Rectangle 225"/>
            <p:cNvSpPr>
              <a:spLocks noChangeArrowheads="1"/>
            </p:cNvSpPr>
            <p:nvPr/>
          </p:nvSpPr>
          <p:spPr bwMode="auto">
            <a:xfrm rot="10800000">
              <a:off x="1152" y="3600"/>
              <a:ext cx="72" cy="222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71" name="Group 226"/>
          <p:cNvGrpSpPr>
            <a:grpSpLocks/>
          </p:cNvGrpSpPr>
          <p:nvPr/>
        </p:nvGrpSpPr>
        <p:grpSpPr bwMode="auto">
          <a:xfrm>
            <a:off x="3048000" y="3048000"/>
            <a:ext cx="533400" cy="228600"/>
            <a:chOff x="1968" y="2544"/>
            <a:chExt cx="576" cy="192"/>
          </a:xfrm>
        </p:grpSpPr>
        <p:sp>
          <p:nvSpPr>
            <p:cNvPr id="15526" name="Line 227"/>
            <p:cNvSpPr>
              <a:spLocks noChangeShapeType="1"/>
            </p:cNvSpPr>
            <p:nvPr/>
          </p:nvSpPr>
          <p:spPr bwMode="auto">
            <a:xfrm>
              <a:off x="1968" y="259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7" name="Line 228"/>
            <p:cNvSpPr>
              <a:spLocks noChangeShapeType="1"/>
            </p:cNvSpPr>
            <p:nvPr/>
          </p:nvSpPr>
          <p:spPr bwMode="auto">
            <a:xfrm>
              <a:off x="2064" y="259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8" name="Line 229"/>
            <p:cNvSpPr>
              <a:spLocks noChangeShapeType="1"/>
            </p:cNvSpPr>
            <p:nvPr/>
          </p:nvSpPr>
          <p:spPr bwMode="auto">
            <a:xfrm>
              <a:off x="2208" y="259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9" name="Line 230"/>
            <p:cNvSpPr>
              <a:spLocks noChangeShapeType="1"/>
            </p:cNvSpPr>
            <p:nvPr/>
          </p:nvSpPr>
          <p:spPr bwMode="auto">
            <a:xfrm flipV="1">
              <a:off x="2256" y="2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0" name="Line 23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1" name="Line 232"/>
            <p:cNvSpPr>
              <a:spLocks noChangeShapeType="1"/>
            </p:cNvSpPr>
            <p:nvPr/>
          </p:nvSpPr>
          <p:spPr bwMode="auto">
            <a:xfrm flipV="1">
              <a:off x="2256" y="2544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2" name="Line 233"/>
            <p:cNvSpPr>
              <a:spLocks noChangeShapeType="1"/>
            </p:cNvSpPr>
            <p:nvPr/>
          </p:nvSpPr>
          <p:spPr bwMode="auto">
            <a:xfrm flipH="1">
              <a:off x="2256" y="2592"/>
              <a:ext cx="144" cy="0"/>
            </a:xfrm>
            <a:prstGeom prst="line">
              <a:avLst/>
            </a:prstGeom>
            <a:noFill/>
            <a:ln w="952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3" name="Line 234"/>
            <p:cNvSpPr>
              <a:spLocks noChangeShapeType="1"/>
            </p:cNvSpPr>
            <p:nvPr/>
          </p:nvSpPr>
          <p:spPr bwMode="auto">
            <a:xfrm flipV="1">
              <a:off x="2304" y="259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4" name="Line 235"/>
            <p:cNvSpPr>
              <a:spLocks noChangeShapeType="1"/>
            </p:cNvSpPr>
            <p:nvPr/>
          </p:nvSpPr>
          <p:spPr bwMode="auto">
            <a:xfrm>
              <a:off x="2448" y="259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5" name="Line 236"/>
            <p:cNvSpPr>
              <a:spLocks noChangeShapeType="1"/>
            </p:cNvSpPr>
            <p:nvPr/>
          </p:nvSpPr>
          <p:spPr bwMode="auto">
            <a:xfrm flipV="1">
              <a:off x="2544" y="25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36" name="Line 237"/>
            <p:cNvSpPr>
              <a:spLocks noChangeShapeType="1"/>
            </p:cNvSpPr>
            <p:nvPr/>
          </p:nvSpPr>
          <p:spPr bwMode="auto">
            <a:xfrm>
              <a:off x="2400" y="2592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72" name="Group 238"/>
          <p:cNvGrpSpPr>
            <a:grpSpLocks/>
          </p:cNvGrpSpPr>
          <p:nvPr/>
        </p:nvGrpSpPr>
        <p:grpSpPr bwMode="auto">
          <a:xfrm>
            <a:off x="5943600" y="4114800"/>
            <a:ext cx="304800" cy="304800"/>
            <a:chOff x="1152" y="3360"/>
            <a:chExt cx="192" cy="192"/>
          </a:xfrm>
        </p:grpSpPr>
        <p:sp>
          <p:nvSpPr>
            <p:cNvPr id="15522" name="Rectangle 239"/>
            <p:cNvSpPr>
              <a:spLocks noChangeArrowheads="1"/>
            </p:cNvSpPr>
            <p:nvPr/>
          </p:nvSpPr>
          <p:spPr bwMode="auto">
            <a:xfrm>
              <a:off x="1152" y="3360"/>
              <a:ext cx="192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3" name="Line 240"/>
            <p:cNvSpPr>
              <a:spLocks noChangeShapeType="1"/>
            </p:cNvSpPr>
            <p:nvPr/>
          </p:nvSpPr>
          <p:spPr bwMode="auto">
            <a:xfrm>
              <a:off x="1152" y="340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4" name="Line 241"/>
            <p:cNvSpPr>
              <a:spLocks noChangeShapeType="1"/>
            </p:cNvSpPr>
            <p:nvPr/>
          </p:nvSpPr>
          <p:spPr bwMode="auto">
            <a:xfrm>
              <a:off x="1152" y="35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525" name="Line 242"/>
            <p:cNvSpPr>
              <a:spLocks noChangeShapeType="1"/>
            </p:cNvSpPr>
            <p:nvPr/>
          </p:nvSpPr>
          <p:spPr bwMode="auto">
            <a:xfrm>
              <a:off x="1152" y="34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677" name="Group 243"/>
          <p:cNvGrpSpPr>
            <a:grpSpLocks/>
          </p:cNvGrpSpPr>
          <p:nvPr/>
        </p:nvGrpSpPr>
        <p:grpSpPr bwMode="auto">
          <a:xfrm>
            <a:off x="3962400" y="1371600"/>
            <a:ext cx="330200" cy="514350"/>
            <a:chOff x="2400" y="960"/>
            <a:chExt cx="208" cy="324"/>
          </a:xfrm>
        </p:grpSpPr>
        <p:grpSp>
          <p:nvGrpSpPr>
            <p:cNvPr id="15678" name="Group 244"/>
            <p:cNvGrpSpPr>
              <a:grpSpLocks/>
            </p:cNvGrpSpPr>
            <p:nvPr/>
          </p:nvGrpSpPr>
          <p:grpSpPr bwMode="auto">
            <a:xfrm>
              <a:off x="2400" y="960"/>
              <a:ext cx="195" cy="324"/>
              <a:chOff x="2784" y="3888"/>
              <a:chExt cx="195" cy="324"/>
            </a:xfrm>
          </p:grpSpPr>
          <p:sp>
            <p:nvSpPr>
              <p:cNvPr id="15520" name="Freeform 245"/>
              <p:cNvSpPr>
                <a:spLocks/>
              </p:cNvSpPr>
              <p:nvPr/>
            </p:nvSpPr>
            <p:spPr bwMode="auto">
              <a:xfrm flipH="1">
                <a:off x="2784" y="388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21" name="Freeform 246"/>
              <p:cNvSpPr>
                <a:spLocks/>
              </p:cNvSpPr>
              <p:nvPr/>
            </p:nvSpPr>
            <p:spPr bwMode="auto">
              <a:xfrm>
                <a:off x="2820" y="3977"/>
                <a:ext cx="159" cy="234"/>
              </a:xfrm>
              <a:custGeom>
                <a:avLst/>
                <a:gdLst>
                  <a:gd name="T0" fmla="*/ 159 w 159"/>
                  <a:gd name="T1" fmla="*/ 168 h 234"/>
                  <a:gd name="T2" fmla="*/ 156 w 159"/>
                  <a:gd name="T3" fmla="*/ 0 h 234"/>
                  <a:gd name="T4" fmla="*/ 0 w 159"/>
                  <a:gd name="T5" fmla="*/ 234 h 234"/>
                  <a:gd name="T6" fmla="*/ 120 w 159"/>
                  <a:gd name="T7" fmla="*/ 234 h 234"/>
                  <a:gd name="T8" fmla="*/ 120 w 159"/>
                  <a:gd name="T9" fmla="*/ 231 h 2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"/>
                  <a:gd name="T16" fmla="*/ 0 h 234"/>
                  <a:gd name="T17" fmla="*/ 159 w 159"/>
                  <a:gd name="T18" fmla="*/ 234 h 2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" h="234">
                    <a:moveTo>
                      <a:pt x="159" y="168"/>
                    </a:moveTo>
                    <a:lnTo>
                      <a:pt x="156" y="0"/>
                    </a:lnTo>
                    <a:lnTo>
                      <a:pt x="0" y="234"/>
                    </a:lnTo>
                    <a:lnTo>
                      <a:pt x="120" y="234"/>
                    </a:lnTo>
                    <a:lnTo>
                      <a:pt x="120" y="23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19" name="Text Box 247"/>
            <p:cNvSpPr txBox="1">
              <a:spLocks noChangeArrowheads="1"/>
            </p:cNvSpPr>
            <p:nvPr/>
          </p:nvSpPr>
          <p:spPr bwMode="auto">
            <a:xfrm>
              <a:off x="2400" y="1008"/>
              <a:ext cx="2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 b="1" dirty="0">
                  <a:solidFill>
                    <a:srgbClr val="000000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3" name="Group 248"/>
          <p:cNvGrpSpPr>
            <a:grpSpLocks/>
          </p:cNvGrpSpPr>
          <p:nvPr/>
        </p:nvGrpSpPr>
        <p:grpSpPr bwMode="auto">
          <a:xfrm>
            <a:off x="3505200" y="1384300"/>
            <a:ext cx="330200" cy="514350"/>
            <a:chOff x="2112" y="968"/>
            <a:chExt cx="208" cy="324"/>
          </a:xfrm>
        </p:grpSpPr>
        <p:grpSp>
          <p:nvGrpSpPr>
            <p:cNvPr id="15706" name="Group 249"/>
            <p:cNvGrpSpPr>
              <a:grpSpLocks/>
            </p:cNvGrpSpPr>
            <p:nvPr/>
          </p:nvGrpSpPr>
          <p:grpSpPr bwMode="auto">
            <a:xfrm flipH="1">
              <a:off x="2119" y="968"/>
              <a:ext cx="195" cy="324"/>
              <a:chOff x="8450" y="5886"/>
              <a:chExt cx="643" cy="1057"/>
            </a:xfrm>
          </p:grpSpPr>
          <p:sp>
            <p:nvSpPr>
              <p:cNvPr id="15516" name="Freeform 250"/>
              <p:cNvSpPr>
                <a:spLocks/>
              </p:cNvSpPr>
              <p:nvPr/>
            </p:nvSpPr>
            <p:spPr bwMode="auto">
              <a:xfrm>
                <a:off x="8450" y="588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17" name="Freeform 251"/>
              <p:cNvSpPr>
                <a:spLocks/>
              </p:cNvSpPr>
              <p:nvPr/>
            </p:nvSpPr>
            <p:spPr bwMode="auto">
              <a:xfrm>
                <a:off x="8583" y="6174"/>
                <a:ext cx="510" cy="769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15" name="Text Box 252"/>
            <p:cNvSpPr txBox="1">
              <a:spLocks noChangeArrowheads="1"/>
            </p:cNvSpPr>
            <p:nvPr/>
          </p:nvSpPr>
          <p:spPr bwMode="auto">
            <a:xfrm>
              <a:off x="2112" y="1008"/>
              <a:ext cx="2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 b="1" dirty="0">
                  <a:solidFill>
                    <a:srgbClr val="000000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7" name="Group 253"/>
          <p:cNvGrpSpPr>
            <a:grpSpLocks/>
          </p:cNvGrpSpPr>
          <p:nvPr/>
        </p:nvGrpSpPr>
        <p:grpSpPr bwMode="auto">
          <a:xfrm>
            <a:off x="2667000" y="1371600"/>
            <a:ext cx="311150" cy="549275"/>
            <a:chOff x="2112" y="1392"/>
            <a:chExt cx="196" cy="346"/>
          </a:xfrm>
        </p:grpSpPr>
        <p:grpSp>
          <p:nvGrpSpPr>
            <p:cNvPr id="15708" name="Group 254"/>
            <p:cNvGrpSpPr>
              <a:grpSpLocks/>
            </p:cNvGrpSpPr>
            <p:nvPr/>
          </p:nvGrpSpPr>
          <p:grpSpPr bwMode="auto">
            <a:xfrm flipH="1">
              <a:off x="2112" y="1392"/>
              <a:ext cx="196" cy="324"/>
              <a:chOff x="9159" y="3384"/>
              <a:chExt cx="643" cy="1057"/>
            </a:xfrm>
          </p:grpSpPr>
          <p:sp>
            <p:nvSpPr>
              <p:cNvPr id="15512" name="Freeform 255"/>
              <p:cNvSpPr>
                <a:spLocks/>
              </p:cNvSpPr>
              <p:nvPr/>
            </p:nvSpPr>
            <p:spPr bwMode="auto">
              <a:xfrm>
                <a:off x="9159" y="3384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13" name="Freeform 256"/>
              <p:cNvSpPr>
                <a:spLocks/>
              </p:cNvSpPr>
              <p:nvPr/>
            </p:nvSpPr>
            <p:spPr bwMode="auto">
              <a:xfrm>
                <a:off x="9159" y="3609"/>
                <a:ext cx="632" cy="832"/>
              </a:xfrm>
              <a:custGeom>
                <a:avLst/>
                <a:gdLst>
                  <a:gd name="T0" fmla="*/ 220 w 272"/>
                  <a:gd name="T1" fmla="*/ 0 h 407"/>
                  <a:gd name="T2" fmla="*/ 271 w 272"/>
                  <a:gd name="T3" fmla="*/ 34 h 407"/>
                  <a:gd name="T4" fmla="*/ 271 w 272"/>
                  <a:gd name="T5" fmla="*/ 310 h 407"/>
                  <a:gd name="T6" fmla="*/ 220 w 272"/>
                  <a:gd name="T7" fmla="*/ 406 h 407"/>
                  <a:gd name="T8" fmla="*/ 49 w 272"/>
                  <a:gd name="T9" fmla="*/ 406 h 407"/>
                  <a:gd name="T10" fmla="*/ 0 w 272"/>
                  <a:gd name="T11" fmla="*/ 307 h 407"/>
                  <a:gd name="T12" fmla="*/ 220 w 272"/>
                  <a:gd name="T13" fmla="*/ 0 h 4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2"/>
                  <a:gd name="T22" fmla="*/ 0 h 407"/>
                  <a:gd name="T23" fmla="*/ 272 w 272"/>
                  <a:gd name="T24" fmla="*/ 407 h 4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2" h="407">
                    <a:moveTo>
                      <a:pt x="220" y="0"/>
                    </a:moveTo>
                    <a:lnTo>
                      <a:pt x="271" y="34"/>
                    </a:lnTo>
                    <a:lnTo>
                      <a:pt x="271" y="310"/>
                    </a:lnTo>
                    <a:lnTo>
                      <a:pt x="220" y="406"/>
                    </a:lnTo>
                    <a:lnTo>
                      <a:pt x="49" y="406"/>
                    </a:lnTo>
                    <a:lnTo>
                      <a:pt x="0" y="307"/>
                    </a:lnTo>
                    <a:lnTo>
                      <a:pt x="22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11" name="Text Box 257"/>
            <p:cNvSpPr txBox="1">
              <a:spLocks noChangeArrowheads="1"/>
            </p:cNvSpPr>
            <p:nvPr/>
          </p:nvSpPr>
          <p:spPr bwMode="auto">
            <a:xfrm>
              <a:off x="2112" y="158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solidFill>
                    <a:srgbClr val="FFFFFF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09" name="Group 258"/>
          <p:cNvGrpSpPr>
            <a:grpSpLocks/>
          </p:cNvGrpSpPr>
          <p:nvPr/>
        </p:nvGrpSpPr>
        <p:grpSpPr bwMode="auto">
          <a:xfrm>
            <a:off x="3124200" y="1371600"/>
            <a:ext cx="317500" cy="549275"/>
            <a:chOff x="2400" y="1392"/>
            <a:chExt cx="200" cy="346"/>
          </a:xfrm>
        </p:grpSpPr>
        <p:grpSp>
          <p:nvGrpSpPr>
            <p:cNvPr id="15710" name="Group 259"/>
            <p:cNvGrpSpPr>
              <a:grpSpLocks/>
            </p:cNvGrpSpPr>
            <p:nvPr/>
          </p:nvGrpSpPr>
          <p:grpSpPr bwMode="auto">
            <a:xfrm>
              <a:off x="2400" y="1392"/>
              <a:ext cx="200" cy="324"/>
              <a:chOff x="1632" y="4032"/>
              <a:chExt cx="200" cy="324"/>
            </a:xfrm>
          </p:grpSpPr>
          <p:sp>
            <p:nvSpPr>
              <p:cNvPr id="15508" name="Freeform 260"/>
              <p:cNvSpPr>
                <a:spLocks/>
              </p:cNvSpPr>
              <p:nvPr/>
            </p:nvSpPr>
            <p:spPr bwMode="auto">
              <a:xfrm flipH="1">
                <a:off x="1632" y="4032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09" name="Freeform 261"/>
              <p:cNvSpPr>
                <a:spLocks/>
              </p:cNvSpPr>
              <p:nvPr/>
            </p:nvSpPr>
            <p:spPr bwMode="auto">
              <a:xfrm>
                <a:off x="1638" y="4100"/>
                <a:ext cx="194" cy="256"/>
              </a:xfrm>
              <a:custGeom>
                <a:avLst/>
                <a:gdLst>
                  <a:gd name="T0" fmla="*/ 0 w 194"/>
                  <a:gd name="T1" fmla="*/ 194 h 256"/>
                  <a:gd name="T2" fmla="*/ 34 w 194"/>
                  <a:gd name="T3" fmla="*/ 254 h 256"/>
                  <a:gd name="T4" fmla="*/ 156 w 194"/>
                  <a:gd name="T5" fmla="*/ 256 h 256"/>
                  <a:gd name="T6" fmla="*/ 192 w 194"/>
                  <a:gd name="T7" fmla="*/ 190 h 256"/>
                  <a:gd name="T8" fmla="*/ 194 w 194"/>
                  <a:gd name="T9" fmla="*/ 18 h 256"/>
                  <a:gd name="T10" fmla="*/ 152 w 194"/>
                  <a:gd name="T11" fmla="*/ 0 h 256"/>
                  <a:gd name="T12" fmla="*/ 54 w 194"/>
                  <a:gd name="T13" fmla="*/ 124 h 2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56"/>
                  <a:gd name="T23" fmla="*/ 194 w 194"/>
                  <a:gd name="T24" fmla="*/ 256 h 2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56">
                    <a:moveTo>
                      <a:pt x="0" y="194"/>
                    </a:moveTo>
                    <a:lnTo>
                      <a:pt x="34" y="254"/>
                    </a:lnTo>
                    <a:lnTo>
                      <a:pt x="156" y="256"/>
                    </a:lnTo>
                    <a:lnTo>
                      <a:pt x="192" y="190"/>
                    </a:lnTo>
                    <a:lnTo>
                      <a:pt x="194" y="18"/>
                    </a:lnTo>
                    <a:lnTo>
                      <a:pt x="152" y="0"/>
                    </a:lnTo>
                    <a:lnTo>
                      <a:pt x="54" y="124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07" name="Text Box 262"/>
            <p:cNvSpPr txBox="1">
              <a:spLocks noChangeArrowheads="1"/>
            </p:cNvSpPr>
            <p:nvPr/>
          </p:nvSpPr>
          <p:spPr bwMode="auto">
            <a:xfrm>
              <a:off x="2400" y="158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 dirty="0">
                  <a:solidFill>
                    <a:srgbClr val="FFFFFF"/>
                  </a:solidFill>
                  <a:latin typeface="Arial Narrow" pitchFamily="-106" charset="0"/>
                </a:rPr>
                <a:t>T6</a:t>
              </a:r>
            </a:p>
          </p:txBody>
        </p:sp>
      </p:grpSp>
      <p:grpSp>
        <p:nvGrpSpPr>
          <p:cNvPr id="15711" name="Group 263"/>
          <p:cNvGrpSpPr>
            <a:grpSpLocks/>
          </p:cNvGrpSpPr>
          <p:nvPr/>
        </p:nvGrpSpPr>
        <p:grpSpPr bwMode="auto">
          <a:xfrm>
            <a:off x="2133600" y="1371600"/>
            <a:ext cx="390525" cy="514350"/>
            <a:chOff x="1776" y="1776"/>
            <a:chExt cx="246" cy="324"/>
          </a:xfrm>
        </p:grpSpPr>
        <p:grpSp>
          <p:nvGrpSpPr>
            <p:cNvPr id="15360" name="Group 264"/>
            <p:cNvGrpSpPr>
              <a:grpSpLocks/>
            </p:cNvGrpSpPr>
            <p:nvPr/>
          </p:nvGrpSpPr>
          <p:grpSpPr bwMode="auto">
            <a:xfrm>
              <a:off x="1824" y="1776"/>
              <a:ext cx="198" cy="324"/>
              <a:chOff x="2544" y="3360"/>
              <a:chExt cx="198" cy="324"/>
            </a:xfrm>
          </p:grpSpPr>
          <p:sp>
            <p:nvSpPr>
              <p:cNvPr id="15504" name="Freeform 265"/>
              <p:cNvSpPr>
                <a:spLocks/>
              </p:cNvSpPr>
              <p:nvPr/>
            </p:nvSpPr>
            <p:spPr bwMode="auto">
              <a:xfrm flipH="1">
                <a:off x="2544" y="3360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05" name="Freeform 266"/>
              <p:cNvSpPr>
                <a:spLocks/>
              </p:cNvSpPr>
              <p:nvPr/>
            </p:nvSpPr>
            <p:spPr bwMode="auto">
              <a:xfrm>
                <a:off x="2676" y="3423"/>
                <a:ext cx="66" cy="257"/>
              </a:xfrm>
              <a:custGeom>
                <a:avLst/>
                <a:gdLst>
                  <a:gd name="T0" fmla="*/ 66 w 66"/>
                  <a:gd name="T1" fmla="*/ 29 h 257"/>
                  <a:gd name="T2" fmla="*/ 66 w 66"/>
                  <a:gd name="T3" fmla="*/ 203 h 257"/>
                  <a:gd name="T4" fmla="*/ 24 w 66"/>
                  <a:gd name="T5" fmla="*/ 257 h 257"/>
                  <a:gd name="T6" fmla="*/ 2 w 66"/>
                  <a:gd name="T7" fmla="*/ 257 h 257"/>
                  <a:gd name="T8" fmla="*/ 2 w 66"/>
                  <a:gd name="T9" fmla="*/ 249 h 257"/>
                  <a:gd name="T10" fmla="*/ 2 w 66"/>
                  <a:gd name="T11" fmla="*/ 193 h 257"/>
                  <a:gd name="T12" fmla="*/ 0 w 66"/>
                  <a:gd name="T13" fmla="*/ 0 h 257"/>
                  <a:gd name="T14" fmla="*/ 30 w 66"/>
                  <a:gd name="T15" fmla="*/ 3 h 2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57"/>
                  <a:gd name="T26" fmla="*/ 66 w 66"/>
                  <a:gd name="T27" fmla="*/ 257 h 25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57">
                    <a:moveTo>
                      <a:pt x="66" y="29"/>
                    </a:moveTo>
                    <a:lnTo>
                      <a:pt x="66" y="203"/>
                    </a:lnTo>
                    <a:lnTo>
                      <a:pt x="24" y="257"/>
                    </a:lnTo>
                    <a:lnTo>
                      <a:pt x="2" y="257"/>
                    </a:lnTo>
                    <a:lnTo>
                      <a:pt x="2" y="249"/>
                    </a:lnTo>
                    <a:lnTo>
                      <a:pt x="2" y="193"/>
                    </a:lnTo>
                    <a:lnTo>
                      <a:pt x="0" y="0"/>
                    </a:lnTo>
                    <a:lnTo>
                      <a:pt x="30" y="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03" name="Text Box 267"/>
            <p:cNvSpPr txBox="1">
              <a:spLocks noChangeArrowheads="1"/>
            </p:cNvSpPr>
            <p:nvPr/>
          </p:nvSpPr>
          <p:spPr bwMode="auto">
            <a:xfrm>
              <a:off x="1776" y="1881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  T9</a:t>
              </a:r>
            </a:p>
          </p:txBody>
        </p:sp>
      </p:grpSp>
      <p:grpSp>
        <p:nvGrpSpPr>
          <p:cNvPr id="15361" name="Group 268"/>
          <p:cNvGrpSpPr>
            <a:grpSpLocks/>
          </p:cNvGrpSpPr>
          <p:nvPr/>
        </p:nvGrpSpPr>
        <p:grpSpPr bwMode="auto">
          <a:xfrm>
            <a:off x="1752600" y="1371600"/>
            <a:ext cx="347663" cy="514350"/>
            <a:chOff x="1536" y="1392"/>
            <a:chExt cx="219" cy="324"/>
          </a:xfrm>
        </p:grpSpPr>
        <p:grpSp>
          <p:nvGrpSpPr>
            <p:cNvPr id="15364" name="Group 269"/>
            <p:cNvGrpSpPr>
              <a:grpSpLocks/>
            </p:cNvGrpSpPr>
            <p:nvPr/>
          </p:nvGrpSpPr>
          <p:grpSpPr bwMode="auto">
            <a:xfrm flipH="1">
              <a:off x="1536" y="1392"/>
              <a:ext cx="196" cy="324"/>
              <a:chOff x="6260" y="3026"/>
              <a:chExt cx="643" cy="1057"/>
            </a:xfrm>
          </p:grpSpPr>
          <p:sp>
            <p:nvSpPr>
              <p:cNvPr id="15500" name="Freeform 270"/>
              <p:cNvSpPr>
                <a:spLocks/>
              </p:cNvSpPr>
              <p:nvPr/>
            </p:nvSpPr>
            <p:spPr bwMode="auto">
              <a:xfrm>
                <a:off x="6260" y="302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01" name="Freeform 271"/>
              <p:cNvSpPr>
                <a:spLocks/>
              </p:cNvSpPr>
              <p:nvPr/>
            </p:nvSpPr>
            <p:spPr bwMode="auto">
              <a:xfrm>
                <a:off x="6703" y="3255"/>
                <a:ext cx="200" cy="828"/>
              </a:xfrm>
              <a:custGeom>
                <a:avLst/>
                <a:gdLst>
                  <a:gd name="T0" fmla="*/ 0 w 86"/>
                  <a:gd name="T1" fmla="*/ 0 h 405"/>
                  <a:gd name="T2" fmla="*/ 0 w 86"/>
                  <a:gd name="T3" fmla="*/ 404 h 405"/>
                  <a:gd name="T4" fmla="*/ 36 w 86"/>
                  <a:gd name="T5" fmla="*/ 404 h 405"/>
                  <a:gd name="T6" fmla="*/ 85 w 86"/>
                  <a:gd name="T7" fmla="*/ 305 h 405"/>
                  <a:gd name="T8" fmla="*/ 85 w 86"/>
                  <a:gd name="T9" fmla="*/ 33 h 405"/>
                  <a:gd name="T10" fmla="*/ 36 w 86"/>
                  <a:gd name="T11" fmla="*/ 0 h 405"/>
                  <a:gd name="T12" fmla="*/ 0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0" y="0"/>
                    </a:moveTo>
                    <a:lnTo>
                      <a:pt x="0" y="404"/>
                    </a:lnTo>
                    <a:lnTo>
                      <a:pt x="36" y="404"/>
                    </a:lnTo>
                    <a:lnTo>
                      <a:pt x="85" y="305"/>
                    </a:lnTo>
                    <a:lnTo>
                      <a:pt x="85" y="33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99" name="Text Box 272"/>
            <p:cNvSpPr txBox="1">
              <a:spLocks noChangeArrowheads="1"/>
            </p:cNvSpPr>
            <p:nvPr/>
          </p:nvSpPr>
          <p:spPr bwMode="auto">
            <a:xfrm>
              <a:off x="1545" y="1497"/>
              <a:ext cx="2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T9 </a:t>
              </a:r>
            </a:p>
          </p:txBody>
        </p:sp>
      </p:grpSp>
      <p:grpSp>
        <p:nvGrpSpPr>
          <p:cNvPr id="15365" name="Group 273"/>
          <p:cNvGrpSpPr>
            <a:grpSpLocks/>
          </p:cNvGrpSpPr>
          <p:nvPr/>
        </p:nvGrpSpPr>
        <p:grpSpPr bwMode="auto">
          <a:xfrm>
            <a:off x="3124200" y="1981200"/>
            <a:ext cx="311150" cy="762000"/>
            <a:chOff x="2208" y="1344"/>
            <a:chExt cx="196" cy="480"/>
          </a:xfrm>
        </p:grpSpPr>
        <p:sp>
          <p:nvSpPr>
            <p:cNvPr id="15493" name="Rectangle 274"/>
            <p:cNvSpPr>
              <a:spLocks noChangeArrowheads="1"/>
            </p:cNvSpPr>
            <p:nvPr/>
          </p:nvSpPr>
          <p:spPr bwMode="auto">
            <a:xfrm>
              <a:off x="2208" y="1536"/>
              <a:ext cx="4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94" name="Line 275"/>
            <p:cNvSpPr>
              <a:spLocks noChangeShapeType="1"/>
            </p:cNvSpPr>
            <p:nvPr/>
          </p:nvSpPr>
          <p:spPr bwMode="auto">
            <a:xfrm>
              <a:off x="2352" y="15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5366" name="Group 276"/>
            <p:cNvGrpSpPr>
              <a:grpSpLocks/>
            </p:cNvGrpSpPr>
            <p:nvPr/>
          </p:nvGrpSpPr>
          <p:grpSpPr bwMode="auto">
            <a:xfrm flipH="1">
              <a:off x="2208" y="1344"/>
              <a:ext cx="196" cy="324"/>
              <a:chOff x="865" y="1066"/>
              <a:chExt cx="643" cy="1057"/>
            </a:xfrm>
          </p:grpSpPr>
          <p:sp>
            <p:nvSpPr>
              <p:cNvPr id="15496" name="Freeform 277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97" name="Text Box 278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/>
              <a:lstStyle/>
              <a:p>
                <a:r>
                  <a:rPr lang="en-US" b="1" dirty="0">
                    <a:solidFill>
                      <a:srgbClr val="000000"/>
                    </a:solidFill>
                    <a:latin typeface="Arial Narrow" pitchFamily="-106" charset="0"/>
                  </a:rPr>
                  <a:t>T1</a:t>
                </a:r>
              </a:p>
            </p:txBody>
          </p:sp>
        </p:grpSp>
      </p:grpSp>
      <p:grpSp>
        <p:nvGrpSpPr>
          <p:cNvPr id="15367" name="Group 279"/>
          <p:cNvGrpSpPr>
            <a:grpSpLocks/>
          </p:cNvGrpSpPr>
          <p:nvPr/>
        </p:nvGrpSpPr>
        <p:grpSpPr bwMode="auto">
          <a:xfrm>
            <a:off x="3657600" y="1981200"/>
            <a:ext cx="311150" cy="762000"/>
            <a:chOff x="2448" y="1344"/>
            <a:chExt cx="196" cy="480"/>
          </a:xfrm>
        </p:grpSpPr>
        <p:sp>
          <p:nvSpPr>
            <p:cNvPr id="15488" name="Rectangle 280"/>
            <p:cNvSpPr>
              <a:spLocks noChangeArrowheads="1"/>
            </p:cNvSpPr>
            <p:nvPr/>
          </p:nvSpPr>
          <p:spPr bwMode="auto">
            <a:xfrm>
              <a:off x="2592" y="1536"/>
              <a:ext cx="4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89" name="Line 281"/>
            <p:cNvSpPr>
              <a:spLocks noChangeShapeType="1"/>
            </p:cNvSpPr>
            <p:nvPr/>
          </p:nvSpPr>
          <p:spPr bwMode="auto">
            <a:xfrm>
              <a:off x="2496" y="15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5368" name="Group 282"/>
            <p:cNvGrpSpPr>
              <a:grpSpLocks/>
            </p:cNvGrpSpPr>
            <p:nvPr/>
          </p:nvGrpSpPr>
          <p:grpSpPr bwMode="auto">
            <a:xfrm flipH="1">
              <a:off x="2448" y="1344"/>
              <a:ext cx="196" cy="324"/>
              <a:chOff x="865" y="1066"/>
              <a:chExt cx="643" cy="1057"/>
            </a:xfrm>
          </p:grpSpPr>
          <p:sp>
            <p:nvSpPr>
              <p:cNvPr id="15491" name="Freeform 283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92" name="Text Box 284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/>
              <a:lstStyle/>
              <a:p>
                <a:r>
                  <a:rPr lang="en-US" b="1" dirty="0">
                    <a:solidFill>
                      <a:srgbClr val="000000"/>
                    </a:solidFill>
                    <a:latin typeface="Arial Narrow" pitchFamily="-106" charset="0"/>
                  </a:rPr>
                  <a:t>T1</a:t>
                </a:r>
              </a:p>
            </p:txBody>
          </p:sp>
        </p:grpSp>
      </p:grpSp>
      <p:grpSp>
        <p:nvGrpSpPr>
          <p:cNvPr id="15369" name="Group 285"/>
          <p:cNvGrpSpPr>
            <a:grpSpLocks/>
          </p:cNvGrpSpPr>
          <p:nvPr/>
        </p:nvGrpSpPr>
        <p:grpSpPr bwMode="auto">
          <a:xfrm>
            <a:off x="4343400" y="1371600"/>
            <a:ext cx="311150" cy="517525"/>
            <a:chOff x="2640" y="1392"/>
            <a:chExt cx="196" cy="326"/>
          </a:xfrm>
        </p:grpSpPr>
        <p:grpSp>
          <p:nvGrpSpPr>
            <p:cNvPr id="15371" name="Group 286"/>
            <p:cNvGrpSpPr>
              <a:grpSpLocks/>
            </p:cNvGrpSpPr>
            <p:nvPr/>
          </p:nvGrpSpPr>
          <p:grpSpPr bwMode="auto">
            <a:xfrm flipH="1">
              <a:off x="2640" y="1392"/>
              <a:ext cx="196" cy="326"/>
              <a:chOff x="7659" y="3535"/>
              <a:chExt cx="643" cy="1059"/>
            </a:xfrm>
          </p:grpSpPr>
          <p:sp>
            <p:nvSpPr>
              <p:cNvPr id="15485" name="Freeform 287"/>
              <p:cNvSpPr>
                <a:spLocks/>
              </p:cNvSpPr>
              <p:nvPr/>
            </p:nvSpPr>
            <p:spPr bwMode="auto">
              <a:xfrm>
                <a:off x="7659" y="3535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86" name="Freeform 288"/>
              <p:cNvSpPr>
                <a:spLocks/>
              </p:cNvSpPr>
              <p:nvPr/>
            </p:nvSpPr>
            <p:spPr bwMode="auto">
              <a:xfrm>
                <a:off x="7659" y="3766"/>
                <a:ext cx="200" cy="828"/>
              </a:xfrm>
              <a:custGeom>
                <a:avLst/>
                <a:gdLst>
                  <a:gd name="T0" fmla="*/ 85 w 86"/>
                  <a:gd name="T1" fmla="*/ 0 h 405"/>
                  <a:gd name="T2" fmla="*/ 85 w 86"/>
                  <a:gd name="T3" fmla="*/ 404 h 405"/>
                  <a:gd name="T4" fmla="*/ 49 w 86"/>
                  <a:gd name="T5" fmla="*/ 404 h 405"/>
                  <a:gd name="T6" fmla="*/ 0 w 86"/>
                  <a:gd name="T7" fmla="*/ 305 h 405"/>
                  <a:gd name="T8" fmla="*/ 0 w 86"/>
                  <a:gd name="T9" fmla="*/ 33 h 405"/>
                  <a:gd name="T10" fmla="*/ 49 w 86"/>
                  <a:gd name="T11" fmla="*/ 0 h 405"/>
                  <a:gd name="T12" fmla="*/ 85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85" y="0"/>
                    </a:moveTo>
                    <a:lnTo>
                      <a:pt x="85" y="404"/>
                    </a:lnTo>
                    <a:lnTo>
                      <a:pt x="49" y="404"/>
                    </a:lnTo>
                    <a:lnTo>
                      <a:pt x="0" y="305"/>
                    </a:lnTo>
                    <a:lnTo>
                      <a:pt x="0" y="33"/>
                    </a:lnTo>
                    <a:lnTo>
                      <a:pt x="49" y="0"/>
                    </a:lnTo>
                    <a:lnTo>
                      <a:pt x="85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87" name="Freeform 289"/>
              <p:cNvSpPr>
                <a:spLocks/>
              </p:cNvSpPr>
              <p:nvPr/>
            </p:nvSpPr>
            <p:spPr bwMode="auto">
              <a:xfrm>
                <a:off x="8096" y="3764"/>
                <a:ext cx="200" cy="828"/>
              </a:xfrm>
              <a:custGeom>
                <a:avLst/>
                <a:gdLst>
                  <a:gd name="T0" fmla="*/ 0 w 86"/>
                  <a:gd name="T1" fmla="*/ 0 h 405"/>
                  <a:gd name="T2" fmla="*/ 0 w 86"/>
                  <a:gd name="T3" fmla="*/ 404 h 405"/>
                  <a:gd name="T4" fmla="*/ 36 w 86"/>
                  <a:gd name="T5" fmla="*/ 404 h 405"/>
                  <a:gd name="T6" fmla="*/ 85 w 86"/>
                  <a:gd name="T7" fmla="*/ 305 h 405"/>
                  <a:gd name="T8" fmla="*/ 85 w 86"/>
                  <a:gd name="T9" fmla="*/ 33 h 405"/>
                  <a:gd name="T10" fmla="*/ 36 w 86"/>
                  <a:gd name="T11" fmla="*/ 0 h 405"/>
                  <a:gd name="T12" fmla="*/ 0 w 86"/>
                  <a:gd name="T13" fmla="*/ 0 h 4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405"/>
                  <a:gd name="T23" fmla="*/ 86 w 86"/>
                  <a:gd name="T24" fmla="*/ 405 h 4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405">
                    <a:moveTo>
                      <a:pt x="0" y="0"/>
                    </a:moveTo>
                    <a:lnTo>
                      <a:pt x="0" y="404"/>
                    </a:lnTo>
                    <a:lnTo>
                      <a:pt x="36" y="404"/>
                    </a:lnTo>
                    <a:lnTo>
                      <a:pt x="85" y="305"/>
                    </a:lnTo>
                    <a:lnTo>
                      <a:pt x="85" y="33"/>
                    </a:lnTo>
                    <a:lnTo>
                      <a:pt x="3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84" name="Text Box 290"/>
            <p:cNvSpPr txBox="1">
              <a:spLocks noChangeArrowheads="1"/>
            </p:cNvSpPr>
            <p:nvPr/>
          </p:nvSpPr>
          <p:spPr bwMode="auto">
            <a:xfrm flipH="1">
              <a:off x="2640" y="1536"/>
              <a:ext cx="196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FFFFFF"/>
                  </a:solidFill>
                  <a:latin typeface="Arial Narrow" pitchFamily="-106" charset="0"/>
                </a:rPr>
                <a:t>T     6</a:t>
              </a:r>
            </a:p>
          </p:txBody>
        </p:sp>
      </p:grpSp>
      <p:sp>
        <p:nvSpPr>
          <p:cNvPr id="15428" name="Rectangle 291" descr="Small grid"/>
          <p:cNvSpPr>
            <a:spLocks noChangeArrowheads="1"/>
          </p:cNvSpPr>
          <p:nvPr/>
        </p:nvSpPr>
        <p:spPr bwMode="auto">
          <a:xfrm rot="5400000">
            <a:off x="1409700" y="3924300"/>
            <a:ext cx="76200" cy="1981200"/>
          </a:xfrm>
          <a:prstGeom prst="rect">
            <a:avLst/>
          </a:prstGeom>
          <a:pattFill prst="smGrid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429" name="Rectangle 292" descr="Small grid"/>
          <p:cNvSpPr>
            <a:spLocks noChangeArrowheads="1"/>
          </p:cNvSpPr>
          <p:nvPr/>
        </p:nvSpPr>
        <p:spPr bwMode="auto">
          <a:xfrm rot="-5400000">
            <a:off x="1638300" y="4686300"/>
            <a:ext cx="1981200" cy="76200"/>
          </a:xfrm>
          <a:prstGeom prst="rect">
            <a:avLst/>
          </a:prstGeom>
          <a:pattFill prst="smGrid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5373" name="Group 293"/>
          <p:cNvGrpSpPr>
            <a:grpSpLocks/>
          </p:cNvGrpSpPr>
          <p:nvPr/>
        </p:nvGrpSpPr>
        <p:grpSpPr bwMode="auto">
          <a:xfrm>
            <a:off x="4114800" y="2133600"/>
            <a:ext cx="844550" cy="590550"/>
            <a:chOff x="2592" y="1920"/>
            <a:chExt cx="532" cy="372"/>
          </a:xfrm>
        </p:grpSpPr>
        <p:sp>
          <p:nvSpPr>
            <p:cNvPr id="15475" name="Line 294"/>
            <p:cNvSpPr>
              <a:spLocks noChangeShapeType="1"/>
            </p:cNvSpPr>
            <p:nvPr/>
          </p:nvSpPr>
          <p:spPr bwMode="auto">
            <a:xfrm flipH="1" flipV="1">
              <a:off x="2592" y="2088"/>
              <a:ext cx="159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6" name="Arc 295"/>
            <p:cNvSpPr>
              <a:spLocks/>
            </p:cNvSpPr>
            <p:nvPr/>
          </p:nvSpPr>
          <p:spPr bwMode="auto">
            <a:xfrm rot="2140584" flipH="1">
              <a:off x="2712" y="2004"/>
              <a:ext cx="159" cy="168"/>
            </a:xfrm>
            <a:custGeom>
              <a:avLst/>
              <a:gdLst>
                <a:gd name="T0" fmla="*/ 0 w 21600"/>
                <a:gd name="T1" fmla="*/ 0 h 21600"/>
                <a:gd name="T2" fmla="*/ 159 w 21600"/>
                <a:gd name="T3" fmla="*/ 168 h 21600"/>
                <a:gd name="T4" fmla="*/ 0 w 21600"/>
                <a:gd name="T5" fmla="*/ 1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7" name="Text Box 296"/>
            <p:cNvSpPr txBox="1">
              <a:spLocks noChangeArrowheads="1"/>
            </p:cNvSpPr>
            <p:nvPr/>
          </p:nvSpPr>
          <p:spPr bwMode="auto">
            <a:xfrm>
              <a:off x="2672" y="1920"/>
              <a:ext cx="3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800" dirty="0">
                  <a:solidFill>
                    <a:srgbClr val="000000"/>
                  </a:solidFill>
                </a:rPr>
                <a:t>Swinger</a:t>
              </a:r>
            </a:p>
          </p:txBody>
        </p:sp>
        <p:grpSp>
          <p:nvGrpSpPr>
            <p:cNvPr id="15375" name="Group 297"/>
            <p:cNvGrpSpPr>
              <a:grpSpLocks/>
            </p:cNvGrpSpPr>
            <p:nvPr/>
          </p:nvGrpSpPr>
          <p:grpSpPr bwMode="auto">
            <a:xfrm rot="2505053">
              <a:off x="2928" y="1968"/>
              <a:ext cx="196" cy="324"/>
              <a:chOff x="2352" y="3408"/>
              <a:chExt cx="196" cy="324"/>
            </a:xfrm>
          </p:grpSpPr>
          <p:sp>
            <p:nvSpPr>
              <p:cNvPr id="15479" name="Freeform 298"/>
              <p:cNvSpPr>
                <a:spLocks/>
              </p:cNvSpPr>
              <p:nvPr/>
            </p:nvSpPr>
            <p:spPr bwMode="auto">
              <a:xfrm flipH="1">
                <a:off x="2352" y="3408"/>
                <a:ext cx="196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377" name="Group 299"/>
              <p:cNvGrpSpPr>
                <a:grpSpLocks/>
              </p:cNvGrpSpPr>
              <p:nvPr/>
            </p:nvGrpSpPr>
            <p:grpSpPr bwMode="auto">
              <a:xfrm flipH="1">
                <a:off x="2400" y="3504"/>
                <a:ext cx="96" cy="191"/>
                <a:chOff x="649" y="3655"/>
                <a:chExt cx="182" cy="306"/>
              </a:xfrm>
            </p:grpSpPr>
            <p:sp>
              <p:nvSpPr>
                <p:cNvPr id="15481" name="Line 300"/>
                <p:cNvSpPr>
                  <a:spLocks noChangeShapeType="1"/>
                </p:cNvSpPr>
                <p:nvPr/>
              </p:nvSpPr>
              <p:spPr bwMode="auto">
                <a:xfrm flipH="1"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482" name="Line 301"/>
                <p:cNvSpPr>
                  <a:spLocks noChangeShapeType="1"/>
                </p:cNvSpPr>
                <p:nvPr/>
              </p:nvSpPr>
              <p:spPr bwMode="auto">
                <a:xfrm>
                  <a:off x="649" y="3655"/>
                  <a:ext cx="182" cy="306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5378" name="Group 302"/>
          <p:cNvGrpSpPr>
            <a:grpSpLocks/>
          </p:cNvGrpSpPr>
          <p:nvPr/>
        </p:nvGrpSpPr>
        <p:grpSpPr bwMode="auto">
          <a:xfrm>
            <a:off x="457200" y="7162800"/>
            <a:ext cx="1295400" cy="685800"/>
            <a:chOff x="2256" y="4272"/>
            <a:chExt cx="816" cy="432"/>
          </a:xfrm>
        </p:grpSpPr>
        <p:sp>
          <p:nvSpPr>
            <p:cNvPr id="15464" name="Rectangle 303"/>
            <p:cNvSpPr>
              <a:spLocks noChangeArrowheads="1"/>
            </p:cNvSpPr>
            <p:nvPr/>
          </p:nvSpPr>
          <p:spPr bwMode="auto">
            <a:xfrm>
              <a:off x="2304" y="4464"/>
              <a:ext cx="720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5" name="AutoShape 304"/>
            <p:cNvSpPr>
              <a:spLocks noChangeArrowheads="1"/>
            </p:cNvSpPr>
            <p:nvPr/>
          </p:nvSpPr>
          <p:spPr bwMode="auto">
            <a:xfrm>
              <a:off x="2352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6" name="AutoShape 305"/>
            <p:cNvSpPr>
              <a:spLocks noChangeArrowheads="1"/>
            </p:cNvSpPr>
            <p:nvPr/>
          </p:nvSpPr>
          <p:spPr bwMode="auto">
            <a:xfrm>
              <a:off x="2448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7" name="AutoShape 306"/>
            <p:cNvSpPr>
              <a:spLocks noChangeArrowheads="1"/>
            </p:cNvSpPr>
            <p:nvPr/>
          </p:nvSpPr>
          <p:spPr bwMode="auto">
            <a:xfrm>
              <a:off x="2544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8" name="AutoShape 307"/>
            <p:cNvSpPr>
              <a:spLocks noChangeArrowheads="1"/>
            </p:cNvSpPr>
            <p:nvPr/>
          </p:nvSpPr>
          <p:spPr bwMode="auto">
            <a:xfrm>
              <a:off x="2688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9" name="AutoShape 308"/>
            <p:cNvSpPr>
              <a:spLocks noChangeArrowheads="1"/>
            </p:cNvSpPr>
            <p:nvPr/>
          </p:nvSpPr>
          <p:spPr bwMode="auto">
            <a:xfrm>
              <a:off x="2784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0" name="AutoShape 309"/>
            <p:cNvSpPr>
              <a:spLocks noChangeArrowheads="1"/>
            </p:cNvSpPr>
            <p:nvPr/>
          </p:nvSpPr>
          <p:spPr bwMode="auto">
            <a:xfrm>
              <a:off x="2880" y="4368"/>
              <a:ext cx="78" cy="84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1" name="Rectangle 310"/>
            <p:cNvSpPr>
              <a:spLocks noChangeArrowheads="1"/>
            </p:cNvSpPr>
            <p:nvPr/>
          </p:nvSpPr>
          <p:spPr bwMode="auto">
            <a:xfrm>
              <a:off x="2256" y="4320"/>
              <a:ext cx="48" cy="38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2" name="Rectangle 311"/>
            <p:cNvSpPr>
              <a:spLocks noChangeArrowheads="1"/>
            </p:cNvSpPr>
            <p:nvPr/>
          </p:nvSpPr>
          <p:spPr bwMode="auto">
            <a:xfrm>
              <a:off x="3024" y="4320"/>
              <a:ext cx="48" cy="38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3" name="Rectangle 312"/>
            <p:cNvSpPr>
              <a:spLocks noChangeArrowheads="1"/>
            </p:cNvSpPr>
            <p:nvPr/>
          </p:nvSpPr>
          <p:spPr bwMode="auto">
            <a:xfrm>
              <a:off x="2256" y="4272"/>
              <a:ext cx="81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74" name="Text Box 313"/>
            <p:cNvSpPr txBox="1">
              <a:spLocks noChangeArrowheads="1"/>
            </p:cNvSpPr>
            <p:nvPr/>
          </p:nvSpPr>
          <p:spPr bwMode="auto">
            <a:xfrm>
              <a:off x="2448" y="4512"/>
              <a:ext cx="4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 Narrow" pitchFamily="-106" charset="0"/>
                </a:rPr>
                <a:t>Plate Rack</a:t>
              </a:r>
            </a:p>
          </p:txBody>
        </p:sp>
      </p:grpSp>
      <p:grpSp>
        <p:nvGrpSpPr>
          <p:cNvPr id="15380" name="Group 314"/>
          <p:cNvGrpSpPr>
            <a:grpSpLocks/>
          </p:cNvGrpSpPr>
          <p:nvPr/>
        </p:nvGrpSpPr>
        <p:grpSpPr bwMode="auto">
          <a:xfrm>
            <a:off x="1905000" y="7162800"/>
            <a:ext cx="538163" cy="457200"/>
            <a:chOff x="1008" y="3600"/>
            <a:chExt cx="339" cy="288"/>
          </a:xfrm>
        </p:grpSpPr>
        <p:sp>
          <p:nvSpPr>
            <p:cNvPr id="15460" name="Rectangle 315"/>
            <p:cNvSpPr>
              <a:spLocks noChangeArrowheads="1"/>
            </p:cNvSpPr>
            <p:nvPr/>
          </p:nvSpPr>
          <p:spPr bwMode="auto">
            <a:xfrm>
              <a:off x="1008" y="3840"/>
              <a:ext cx="336" cy="4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1" name="Rectangle 316"/>
            <p:cNvSpPr>
              <a:spLocks noChangeArrowheads="1"/>
            </p:cNvSpPr>
            <p:nvPr/>
          </p:nvSpPr>
          <p:spPr bwMode="auto">
            <a:xfrm>
              <a:off x="1008" y="3600"/>
              <a:ext cx="48" cy="240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2" name="Rectangle 317"/>
            <p:cNvSpPr>
              <a:spLocks noChangeArrowheads="1"/>
            </p:cNvSpPr>
            <p:nvPr/>
          </p:nvSpPr>
          <p:spPr bwMode="auto">
            <a:xfrm>
              <a:off x="1296" y="3600"/>
              <a:ext cx="48" cy="240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63" name="Text Box 318"/>
            <p:cNvSpPr txBox="1">
              <a:spLocks noChangeArrowheads="1"/>
            </p:cNvSpPr>
            <p:nvPr/>
          </p:nvSpPr>
          <p:spPr bwMode="auto">
            <a:xfrm>
              <a:off x="1008" y="3696"/>
              <a:ext cx="33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Arial Narrow" pitchFamily="-106" charset="0"/>
                </a:rPr>
                <a:t>Barricade</a:t>
              </a:r>
            </a:p>
          </p:txBody>
        </p:sp>
      </p:grpSp>
      <p:grpSp>
        <p:nvGrpSpPr>
          <p:cNvPr id="15381" name="Group 319"/>
          <p:cNvGrpSpPr>
            <a:grpSpLocks/>
          </p:cNvGrpSpPr>
          <p:nvPr/>
        </p:nvGrpSpPr>
        <p:grpSpPr bwMode="auto">
          <a:xfrm>
            <a:off x="5181600" y="685800"/>
            <a:ext cx="309563" cy="514350"/>
            <a:chOff x="816" y="1248"/>
            <a:chExt cx="195" cy="324"/>
          </a:xfrm>
        </p:grpSpPr>
        <p:sp>
          <p:nvSpPr>
            <p:cNvPr id="15458" name="Freeform 320"/>
            <p:cNvSpPr>
              <a:spLocks/>
            </p:cNvSpPr>
            <p:nvPr/>
          </p:nvSpPr>
          <p:spPr bwMode="auto">
            <a:xfrm flipH="1">
              <a:off x="816" y="1248"/>
              <a:ext cx="195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59" name="Freeform 321"/>
            <p:cNvSpPr>
              <a:spLocks/>
            </p:cNvSpPr>
            <p:nvPr/>
          </p:nvSpPr>
          <p:spPr bwMode="auto">
            <a:xfrm flipH="1">
              <a:off x="819" y="1315"/>
              <a:ext cx="192" cy="257"/>
            </a:xfrm>
            <a:custGeom>
              <a:avLst/>
              <a:gdLst>
                <a:gd name="T0" fmla="*/ 48 w 273"/>
                <a:gd name="T1" fmla="*/ 0 h 410"/>
                <a:gd name="T2" fmla="*/ 222 w 273"/>
                <a:gd name="T3" fmla="*/ 0 h 410"/>
                <a:gd name="T4" fmla="*/ 272 w 273"/>
                <a:gd name="T5" fmla="*/ 35 h 410"/>
                <a:gd name="T6" fmla="*/ 272 w 273"/>
                <a:gd name="T7" fmla="*/ 309 h 410"/>
                <a:gd name="T8" fmla="*/ 221 w 273"/>
                <a:gd name="T9" fmla="*/ 409 h 410"/>
                <a:gd name="T10" fmla="*/ 50 w 273"/>
                <a:gd name="T11" fmla="*/ 409 h 410"/>
                <a:gd name="T12" fmla="*/ 0 w 273"/>
                <a:gd name="T13" fmla="*/ 310 h 410"/>
                <a:gd name="T14" fmla="*/ 0 w 273"/>
                <a:gd name="T15" fmla="*/ 33 h 410"/>
                <a:gd name="T16" fmla="*/ 48 w 27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3"/>
                <a:gd name="T28" fmla="*/ 0 h 410"/>
                <a:gd name="T29" fmla="*/ 273 w 27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3" h="410">
                  <a:moveTo>
                    <a:pt x="48" y="0"/>
                  </a:moveTo>
                  <a:lnTo>
                    <a:pt x="222" y="0"/>
                  </a:lnTo>
                  <a:lnTo>
                    <a:pt x="272" y="35"/>
                  </a:lnTo>
                  <a:lnTo>
                    <a:pt x="272" y="309"/>
                  </a:lnTo>
                  <a:lnTo>
                    <a:pt x="221" y="409"/>
                  </a:lnTo>
                  <a:lnTo>
                    <a:pt x="50" y="409"/>
                  </a:lnTo>
                  <a:lnTo>
                    <a:pt x="0" y="310"/>
                  </a:lnTo>
                  <a:lnTo>
                    <a:pt x="0" y="33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382" name="Group 322"/>
          <p:cNvGrpSpPr>
            <a:grpSpLocks/>
          </p:cNvGrpSpPr>
          <p:nvPr/>
        </p:nvGrpSpPr>
        <p:grpSpPr bwMode="auto">
          <a:xfrm>
            <a:off x="1335088" y="1981200"/>
            <a:ext cx="309562" cy="514350"/>
            <a:chOff x="1222" y="968"/>
            <a:chExt cx="195" cy="324"/>
          </a:xfrm>
        </p:grpSpPr>
        <p:grpSp>
          <p:nvGrpSpPr>
            <p:cNvPr id="15384" name="Group 323"/>
            <p:cNvGrpSpPr>
              <a:grpSpLocks/>
            </p:cNvGrpSpPr>
            <p:nvPr/>
          </p:nvGrpSpPr>
          <p:grpSpPr bwMode="auto">
            <a:xfrm flipH="1">
              <a:off x="1222" y="968"/>
              <a:ext cx="195" cy="324"/>
              <a:chOff x="1909" y="3911"/>
              <a:chExt cx="643" cy="1057"/>
            </a:xfrm>
          </p:grpSpPr>
          <p:sp>
            <p:nvSpPr>
              <p:cNvPr id="15456" name="Freeform 324"/>
              <p:cNvSpPr>
                <a:spLocks/>
              </p:cNvSpPr>
              <p:nvPr/>
            </p:nvSpPr>
            <p:spPr bwMode="auto">
              <a:xfrm>
                <a:off x="1909" y="3911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8B496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57" name="Freeform 325"/>
              <p:cNvSpPr>
                <a:spLocks/>
              </p:cNvSpPr>
              <p:nvPr/>
            </p:nvSpPr>
            <p:spPr bwMode="auto">
              <a:xfrm>
                <a:off x="1909" y="4130"/>
                <a:ext cx="633" cy="838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55" name="Text Box 326"/>
            <p:cNvSpPr txBox="1">
              <a:spLocks noChangeArrowheads="1"/>
            </p:cNvSpPr>
            <p:nvPr/>
          </p:nvSpPr>
          <p:spPr bwMode="auto">
            <a:xfrm>
              <a:off x="1235" y="1056"/>
              <a:ext cx="13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 anchorCtr="1">
              <a:spAutoFit/>
            </a:bodyPr>
            <a:lstStyle/>
            <a:p>
              <a:pPr algn="l"/>
              <a:r>
                <a:rPr lang="en-US" sz="1200" b="1" dirty="0">
                  <a:solidFill>
                    <a:srgbClr val="FFFFFF"/>
                  </a:solidFill>
                  <a:latin typeface="Arial Narrow" pitchFamily="-106" charset="0"/>
                </a:rPr>
                <a:t> </a:t>
              </a:r>
              <a:endParaRPr lang="en-US" b="1" dirty="0">
                <a:solidFill>
                  <a:srgbClr val="FFFFFF"/>
                </a:solidFill>
                <a:latin typeface="Arial Narrow" pitchFamily="-106" charset="0"/>
              </a:endParaRPr>
            </a:p>
          </p:txBody>
        </p:sp>
      </p:grpSp>
      <p:grpSp>
        <p:nvGrpSpPr>
          <p:cNvPr id="15385" name="Group 327"/>
          <p:cNvGrpSpPr>
            <a:grpSpLocks/>
          </p:cNvGrpSpPr>
          <p:nvPr/>
        </p:nvGrpSpPr>
        <p:grpSpPr bwMode="auto">
          <a:xfrm>
            <a:off x="5562600" y="685800"/>
            <a:ext cx="309563" cy="514350"/>
            <a:chOff x="3504" y="432"/>
            <a:chExt cx="195" cy="324"/>
          </a:xfrm>
        </p:grpSpPr>
        <p:grpSp>
          <p:nvGrpSpPr>
            <p:cNvPr id="15389" name="Group 328"/>
            <p:cNvGrpSpPr>
              <a:grpSpLocks/>
            </p:cNvGrpSpPr>
            <p:nvPr/>
          </p:nvGrpSpPr>
          <p:grpSpPr bwMode="auto">
            <a:xfrm>
              <a:off x="3504" y="432"/>
              <a:ext cx="195" cy="324"/>
              <a:chOff x="816" y="1248"/>
              <a:chExt cx="195" cy="324"/>
            </a:xfrm>
          </p:grpSpPr>
          <p:sp>
            <p:nvSpPr>
              <p:cNvPr id="15452" name="Freeform 329"/>
              <p:cNvSpPr>
                <a:spLocks/>
              </p:cNvSpPr>
              <p:nvPr/>
            </p:nvSpPr>
            <p:spPr bwMode="auto">
              <a:xfrm flipH="1">
                <a:off x="816" y="124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53" name="Freeform 330"/>
              <p:cNvSpPr>
                <a:spLocks/>
              </p:cNvSpPr>
              <p:nvPr/>
            </p:nvSpPr>
            <p:spPr bwMode="auto">
              <a:xfrm flipH="1">
                <a:off x="819" y="1315"/>
                <a:ext cx="192" cy="257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51" name="AutoShape 331"/>
            <p:cNvSpPr>
              <a:spLocks noChangeArrowheads="1"/>
            </p:cNvSpPr>
            <p:nvPr/>
          </p:nvSpPr>
          <p:spPr bwMode="auto">
            <a:xfrm>
              <a:off x="3552" y="576"/>
              <a:ext cx="96" cy="96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390" name="Group 332"/>
          <p:cNvGrpSpPr>
            <a:grpSpLocks/>
          </p:cNvGrpSpPr>
          <p:nvPr/>
        </p:nvGrpSpPr>
        <p:grpSpPr bwMode="auto">
          <a:xfrm>
            <a:off x="4800600" y="685800"/>
            <a:ext cx="309563" cy="514350"/>
            <a:chOff x="3024" y="432"/>
            <a:chExt cx="195" cy="324"/>
          </a:xfrm>
        </p:grpSpPr>
        <p:grpSp>
          <p:nvGrpSpPr>
            <p:cNvPr id="15391" name="Group 333"/>
            <p:cNvGrpSpPr>
              <a:grpSpLocks/>
            </p:cNvGrpSpPr>
            <p:nvPr/>
          </p:nvGrpSpPr>
          <p:grpSpPr bwMode="auto">
            <a:xfrm>
              <a:off x="3024" y="432"/>
              <a:ext cx="195" cy="324"/>
              <a:chOff x="816" y="1248"/>
              <a:chExt cx="195" cy="324"/>
            </a:xfrm>
          </p:grpSpPr>
          <p:sp>
            <p:nvSpPr>
              <p:cNvPr id="15448" name="Freeform 334"/>
              <p:cNvSpPr>
                <a:spLocks/>
              </p:cNvSpPr>
              <p:nvPr/>
            </p:nvSpPr>
            <p:spPr bwMode="auto">
              <a:xfrm flipH="1">
                <a:off x="816" y="1248"/>
                <a:ext cx="195" cy="324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49" name="Freeform 335"/>
              <p:cNvSpPr>
                <a:spLocks/>
              </p:cNvSpPr>
              <p:nvPr/>
            </p:nvSpPr>
            <p:spPr bwMode="auto">
              <a:xfrm flipH="1">
                <a:off x="819" y="1315"/>
                <a:ext cx="192" cy="257"/>
              </a:xfrm>
              <a:custGeom>
                <a:avLst/>
                <a:gdLst>
                  <a:gd name="T0" fmla="*/ 48 w 273"/>
                  <a:gd name="T1" fmla="*/ 0 h 410"/>
                  <a:gd name="T2" fmla="*/ 222 w 273"/>
                  <a:gd name="T3" fmla="*/ 0 h 410"/>
                  <a:gd name="T4" fmla="*/ 272 w 273"/>
                  <a:gd name="T5" fmla="*/ 35 h 410"/>
                  <a:gd name="T6" fmla="*/ 272 w 273"/>
                  <a:gd name="T7" fmla="*/ 309 h 410"/>
                  <a:gd name="T8" fmla="*/ 221 w 273"/>
                  <a:gd name="T9" fmla="*/ 409 h 410"/>
                  <a:gd name="T10" fmla="*/ 50 w 273"/>
                  <a:gd name="T11" fmla="*/ 409 h 410"/>
                  <a:gd name="T12" fmla="*/ 0 w 273"/>
                  <a:gd name="T13" fmla="*/ 310 h 410"/>
                  <a:gd name="T14" fmla="*/ 0 w 273"/>
                  <a:gd name="T15" fmla="*/ 33 h 410"/>
                  <a:gd name="T16" fmla="*/ 48 w 273"/>
                  <a:gd name="T17" fmla="*/ 0 h 4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3"/>
                  <a:gd name="T28" fmla="*/ 0 h 410"/>
                  <a:gd name="T29" fmla="*/ 273 w 273"/>
                  <a:gd name="T30" fmla="*/ 410 h 4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3" h="410">
                    <a:moveTo>
                      <a:pt x="48" y="0"/>
                    </a:moveTo>
                    <a:lnTo>
                      <a:pt x="222" y="0"/>
                    </a:lnTo>
                    <a:lnTo>
                      <a:pt x="272" y="35"/>
                    </a:lnTo>
                    <a:lnTo>
                      <a:pt x="272" y="309"/>
                    </a:lnTo>
                    <a:lnTo>
                      <a:pt x="221" y="409"/>
                    </a:lnTo>
                    <a:lnTo>
                      <a:pt x="50" y="409"/>
                    </a:lnTo>
                    <a:lnTo>
                      <a:pt x="0" y="310"/>
                    </a:lnTo>
                    <a:lnTo>
                      <a:pt x="0" y="33"/>
                    </a:lnTo>
                    <a:lnTo>
                      <a:pt x="48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447" name="AutoShape 336"/>
            <p:cNvSpPr>
              <a:spLocks noChangeArrowheads="1"/>
            </p:cNvSpPr>
            <p:nvPr/>
          </p:nvSpPr>
          <p:spPr bwMode="auto">
            <a:xfrm>
              <a:off x="3072" y="576"/>
              <a:ext cx="96" cy="96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392" name="Group 346"/>
          <p:cNvGrpSpPr>
            <a:grpSpLocks/>
          </p:cNvGrpSpPr>
          <p:nvPr/>
        </p:nvGrpSpPr>
        <p:grpSpPr bwMode="auto">
          <a:xfrm>
            <a:off x="6096000" y="1143000"/>
            <a:ext cx="311150" cy="819150"/>
            <a:chOff x="3840" y="720"/>
            <a:chExt cx="196" cy="516"/>
          </a:xfrm>
        </p:grpSpPr>
        <p:grpSp>
          <p:nvGrpSpPr>
            <p:cNvPr id="15397" name="Group 337"/>
            <p:cNvGrpSpPr>
              <a:grpSpLocks/>
            </p:cNvGrpSpPr>
            <p:nvPr/>
          </p:nvGrpSpPr>
          <p:grpSpPr bwMode="auto">
            <a:xfrm flipH="1">
              <a:off x="3840" y="912"/>
              <a:ext cx="196" cy="324"/>
              <a:chOff x="865" y="1066"/>
              <a:chExt cx="643" cy="1057"/>
            </a:xfrm>
          </p:grpSpPr>
          <p:sp>
            <p:nvSpPr>
              <p:cNvPr id="15444" name="Freeform 338"/>
              <p:cNvSpPr>
                <a:spLocks/>
              </p:cNvSpPr>
              <p:nvPr/>
            </p:nvSpPr>
            <p:spPr bwMode="auto">
              <a:xfrm>
                <a:off x="865" y="1066"/>
                <a:ext cx="643" cy="105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C6B39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445" name="Text Box 339"/>
              <p:cNvSpPr txBox="1">
                <a:spLocks noChangeArrowheads="1"/>
              </p:cNvSpPr>
              <p:nvPr/>
            </p:nvSpPr>
            <p:spPr bwMode="auto">
              <a:xfrm>
                <a:off x="865" y="1443"/>
                <a:ext cx="643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/>
              <a:lstStyle/>
              <a:p>
                <a:r>
                  <a:rPr lang="en-US" b="1" dirty="0">
                    <a:solidFill>
                      <a:srgbClr val="000000"/>
                    </a:solidFill>
                    <a:latin typeface="Arial Narrow" pitchFamily="-106" charset="0"/>
                  </a:rPr>
                  <a:t>T1</a:t>
                </a:r>
              </a:p>
            </p:txBody>
          </p:sp>
        </p:grpSp>
        <p:sp>
          <p:nvSpPr>
            <p:cNvPr id="15439" name="Line 341"/>
            <p:cNvSpPr>
              <a:spLocks noChangeShapeType="1"/>
            </p:cNvSpPr>
            <p:nvPr/>
          </p:nvSpPr>
          <p:spPr bwMode="auto">
            <a:xfrm>
              <a:off x="4032" y="816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40" name="Line 342"/>
            <p:cNvSpPr>
              <a:spLocks noChangeShapeType="1"/>
            </p:cNvSpPr>
            <p:nvPr/>
          </p:nvSpPr>
          <p:spPr bwMode="auto">
            <a:xfrm>
              <a:off x="3840" y="816"/>
              <a:ext cx="0" cy="24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41" name="Rectangle 343"/>
            <p:cNvSpPr>
              <a:spLocks noChangeArrowheads="1"/>
            </p:cNvSpPr>
            <p:nvPr/>
          </p:nvSpPr>
          <p:spPr bwMode="auto">
            <a:xfrm>
              <a:off x="3840" y="768"/>
              <a:ext cx="192" cy="9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42" name="AutoShape 344"/>
            <p:cNvSpPr>
              <a:spLocks noChangeArrowheads="1"/>
            </p:cNvSpPr>
            <p:nvPr/>
          </p:nvSpPr>
          <p:spPr bwMode="auto">
            <a:xfrm>
              <a:off x="3984" y="72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443" name="AutoShape 345"/>
            <p:cNvSpPr>
              <a:spLocks noChangeArrowheads="1"/>
            </p:cNvSpPr>
            <p:nvPr/>
          </p:nvSpPr>
          <p:spPr bwMode="auto">
            <a:xfrm flipH="1" flipV="1">
              <a:off x="3840" y="72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59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"/>
            <a:ext cx="374736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423767" y="0"/>
            <a:ext cx="1434233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#5</a:t>
            </a:r>
          </a:p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u="sng" dirty="0">
                <a:solidFill>
                  <a:schemeClr val="tx1"/>
                </a:solidFill>
              </a:rPr>
              <a:t>Pin Shoot Bay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2391132" y="0"/>
            <a:ext cx="23418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</a:t>
            </a:r>
          </a:p>
        </p:txBody>
      </p:sp>
      <p:sp>
        <p:nvSpPr>
          <p:cNvPr id="153" name="AutoShape 327" descr="Small grid"/>
          <p:cNvSpPr>
            <a:spLocks/>
          </p:cNvSpPr>
          <p:nvPr/>
        </p:nvSpPr>
        <p:spPr bwMode="auto">
          <a:xfrm rot="16200000">
            <a:off x="3986784" y="6376416"/>
            <a:ext cx="301752" cy="45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4" name="AutoShape 327" descr="Small grid"/>
          <p:cNvSpPr>
            <a:spLocks/>
          </p:cNvSpPr>
          <p:nvPr/>
        </p:nvSpPr>
        <p:spPr bwMode="auto">
          <a:xfrm rot="16200000">
            <a:off x="4137660" y="6301740"/>
            <a:ext cx="457200" cy="45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6" name="AutoShape 327" descr="Small grid"/>
          <p:cNvSpPr>
            <a:spLocks/>
          </p:cNvSpPr>
          <p:nvPr/>
        </p:nvSpPr>
        <p:spPr bwMode="auto">
          <a:xfrm rot="16200000">
            <a:off x="4288536" y="6227064"/>
            <a:ext cx="612648" cy="45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2209800" y="6248400"/>
            <a:ext cx="219456" cy="219456"/>
            <a:chOff x="0" y="0"/>
            <a:chExt cx="381001" cy="381001"/>
          </a:xfrm>
        </p:grpSpPr>
        <p:sp>
          <p:nvSpPr>
            <p:cNvPr id="159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161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1199588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2973"/>
            <a:ext cx="5410201" cy="902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26" descr="Small grid">
            <a:extLst>
              <a:ext uri="{FF2B5EF4-FFF2-40B4-BE49-F238E27FC236}">
                <a16:creationId xmlns:a16="http://schemas.microsoft.com/office/drawing/2014/main" id="{62EFA6D0-D932-4249-9A7C-A03F4D1BF6D1}"/>
              </a:ext>
            </a:extLst>
          </p:cNvPr>
          <p:cNvSpPr>
            <a:spLocks/>
          </p:cNvSpPr>
          <p:nvPr/>
        </p:nvSpPr>
        <p:spPr bwMode="auto">
          <a:xfrm>
            <a:off x="685800" y="7924800"/>
            <a:ext cx="88858" cy="8778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5" name="AutoShape 326" descr="Small grid">
            <a:extLst>
              <a:ext uri="{FF2B5EF4-FFF2-40B4-BE49-F238E27FC236}">
                <a16:creationId xmlns:a16="http://schemas.microsoft.com/office/drawing/2014/main" id="{62EFA6D0-D932-4249-9A7C-A03F4D1BF6D1}"/>
              </a:ext>
            </a:extLst>
          </p:cNvPr>
          <p:cNvSpPr>
            <a:spLocks/>
          </p:cNvSpPr>
          <p:nvPr/>
        </p:nvSpPr>
        <p:spPr bwMode="auto">
          <a:xfrm>
            <a:off x="457200" y="8153400"/>
            <a:ext cx="88858" cy="6583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6" name="AutoShape 326" descr="Small grid">
            <a:extLst>
              <a:ext uri="{FF2B5EF4-FFF2-40B4-BE49-F238E27FC236}">
                <a16:creationId xmlns:a16="http://schemas.microsoft.com/office/drawing/2014/main" id="{62EFA6D0-D932-4249-9A7C-A03F4D1BF6D1}"/>
              </a:ext>
            </a:extLst>
          </p:cNvPr>
          <p:cNvSpPr>
            <a:spLocks/>
          </p:cNvSpPr>
          <p:nvPr/>
        </p:nvSpPr>
        <p:spPr bwMode="auto">
          <a:xfrm>
            <a:off x="228600" y="8305800"/>
            <a:ext cx="88858" cy="4389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14" name="AutoShape 32">
            <a:extLst>
              <a:ext uri="{FF2B5EF4-FFF2-40B4-BE49-F238E27FC236}">
                <a16:creationId xmlns:a16="http://schemas.microsoft.com/office/drawing/2014/main" id="{335A2A68-FB88-4F05-A260-399D9094361F}"/>
              </a:ext>
            </a:extLst>
          </p:cNvPr>
          <p:cNvSpPr>
            <a:spLocks/>
          </p:cNvSpPr>
          <p:nvPr/>
        </p:nvSpPr>
        <p:spPr bwMode="auto">
          <a:xfrm rot="16200000">
            <a:off x="36576" y="7659624"/>
            <a:ext cx="429768" cy="457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44" name="AutoShape 58"/>
          <p:cNvSpPr>
            <a:spLocks noChangeAspect="1" noChangeArrowheads="1"/>
          </p:cNvSpPr>
          <p:nvPr/>
        </p:nvSpPr>
        <p:spPr bwMode="auto">
          <a:xfrm>
            <a:off x="457200" y="7543800"/>
            <a:ext cx="228600" cy="228600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800" b="1" dirty="0">
                <a:solidFill>
                  <a:srgbClr val="000000"/>
                </a:solidFill>
              </a:rPr>
              <a:t>x2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963562" y="8405336"/>
            <a:ext cx="3869973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STAGE #5 – Pin Rack Bay</a:t>
            </a:r>
          </a:p>
          <a:p>
            <a:r>
              <a:rPr lang="en-US" sz="1400" dirty="0"/>
              <a:t>Scale: each box is 1 yard</a:t>
            </a:r>
          </a:p>
          <a:p>
            <a:r>
              <a:rPr lang="en-US" sz="1400" dirty="0"/>
              <a:t>RED squares at top are Pin Rack Posts.</a:t>
            </a:r>
          </a:p>
        </p:txBody>
      </p:sp>
      <p:grpSp>
        <p:nvGrpSpPr>
          <p:cNvPr id="9" name="Group 164"/>
          <p:cNvGrpSpPr>
            <a:grpSpLocks noChangeAspect="1"/>
          </p:cNvGrpSpPr>
          <p:nvPr/>
        </p:nvGrpSpPr>
        <p:grpSpPr bwMode="auto">
          <a:xfrm>
            <a:off x="457200" y="6934200"/>
            <a:ext cx="221262" cy="365760"/>
            <a:chOff x="2352" y="3408"/>
            <a:chExt cx="196" cy="324"/>
          </a:xfrm>
        </p:grpSpPr>
        <p:sp>
          <p:nvSpPr>
            <p:cNvPr id="10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1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2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64"/>
          <p:cNvGrpSpPr>
            <a:grpSpLocks noChangeAspect="1"/>
          </p:cNvGrpSpPr>
          <p:nvPr/>
        </p:nvGrpSpPr>
        <p:grpSpPr bwMode="auto">
          <a:xfrm>
            <a:off x="152400" y="6934200"/>
            <a:ext cx="221262" cy="365760"/>
            <a:chOff x="2352" y="3408"/>
            <a:chExt cx="196" cy="324"/>
          </a:xfrm>
        </p:grpSpPr>
        <p:sp>
          <p:nvSpPr>
            <p:cNvPr id="16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8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3" name="Group 11"/>
          <p:cNvGrpSpPr>
            <a:grpSpLocks noChangeAspect="1"/>
          </p:cNvGrpSpPr>
          <p:nvPr/>
        </p:nvGrpSpPr>
        <p:grpSpPr bwMode="auto">
          <a:xfrm flipH="1">
            <a:off x="533400" y="6477000"/>
            <a:ext cx="221262" cy="365760"/>
            <a:chOff x="865" y="1066"/>
            <a:chExt cx="643" cy="1057"/>
          </a:xfrm>
        </p:grpSpPr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26" name="Group 11"/>
          <p:cNvGrpSpPr>
            <a:grpSpLocks noChangeAspect="1"/>
          </p:cNvGrpSpPr>
          <p:nvPr/>
        </p:nvGrpSpPr>
        <p:grpSpPr bwMode="auto">
          <a:xfrm flipH="1">
            <a:off x="228601" y="6477000"/>
            <a:ext cx="221262" cy="365760"/>
            <a:chOff x="865" y="1066"/>
            <a:chExt cx="643" cy="1057"/>
          </a:xfrm>
        </p:grpSpPr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cxnSp>
        <p:nvCxnSpPr>
          <p:cNvPr id="29" name="Straight Connector 28"/>
          <p:cNvCxnSpPr/>
          <p:nvPr/>
        </p:nvCxnSpPr>
        <p:spPr bwMode="auto">
          <a:xfrm flipH="1">
            <a:off x="914400" y="228600"/>
            <a:ext cx="51816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838200" y="228600"/>
            <a:ext cx="0" cy="88392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5029200" y="1524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3962400" y="1524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895600" y="1524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28800" y="152400"/>
            <a:ext cx="152400" cy="1524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6096000" y="228600"/>
            <a:ext cx="0" cy="54864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096000" y="5715000"/>
            <a:ext cx="0" cy="3276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1828800" y="13901"/>
            <a:ext cx="23418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57200"/>
            <a:ext cx="65191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AutoShape 3"/>
          <p:cNvSpPr>
            <a:spLocks/>
          </p:cNvSpPr>
          <p:nvPr/>
        </p:nvSpPr>
        <p:spPr bwMode="auto">
          <a:xfrm>
            <a:off x="4038600" y="0"/>
            <a:ext cx="2819400" cy="609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#6</a:t>
            </a:r>
          </a:p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u="sng" dirty="0">
                <a:solidFill>
                  <a:schemeClr val="tx1"/>
                </a:solidFill>
              </a:rPr>
              <a:t>100 yd range Challenge only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9588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0071"/>
            <a:ext cx="6858000" cy="591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175">
            <a:extLst>
              <a:ext uri="{FF2B5EF4-FFF2-40B4-BE49-F238E27FC236}">
                <a16:creationId xmlns:a16="http://schemas.microsoft.com/office/drawing/2014/main" id="{7B6B1A4B-ABC1-4376-8002-5CF90F0D0571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85800" y="6019800"/>
            <a:ext cx="249938" cy="385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6965" y="0"/>
                </a:moveTo>
                <a:lnTo>
                  <a:pt x="14947" y="0"/>
                </a:lnTo>
                <a:lnTo>
                  <a:pt x="14947" y="4395"/>
                </a:lnTo>
                <a:lnTo>
                  <a:pt x="17608" y="4395"/>
                </a:lnTo>
                <a:lnTo>
                  <a:pt x="21600" y="5818"/>
                </a:lnTo>
                <a:lnTo>
                  <a:pt x="21600" y="17372"/>
                </a:lnTo>
                <a:lnTo>
                  <a:pt x="17608" y="21599"/>
                </a:lnTo>
                <a:lnTo>
                  <a:pt x="3991" y="21599"/>
                </a:lnTo>
                <a:lnTo>
                  <a:pt x="0" y="17372"/>
                </a:lnTo>
                <a:lnTo>
                  <a:pt x="0" y="5818"/>
                </a:lnTo>
                <a:lnTo>
                  <a:pt x="3991" y="4395"/>
                </a:lnTo>
                <a:lnTo>
                  <a:pt x="6965" y="4395"/>
                </a:lnTo>
                <a:lnTo>
                  <a:pt x="6965" y="0"/>
                </a:lnTo>
              </a:path>
            </a:pathLst>
          </a:custGeom>
          <a:solidFill>
            <a:srgbClr val="C8B496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 sz="1800" dirty="0"/>
          </a:p>
        </p:txBody>
      </p:sp>
      <p:sp>
        <p:nvSpPr>
          <p:cNvPr id="20" name="Oval 140"/>
          <p:cNvSpPr>
            <a:spLocks noChangeAspect="1" noChangeArrowheads="1"/>
          </p:cNvSpPr>
          <p:nvPr/>
        </p:nvSpPr>
        <p:spPr bwMode="auto">
          <a:xfrm>
            <a:off x="685800" y="7467600"/>
            <a:ext cx="308611" cy="20574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35" tIns="25718" rIns="51435" bIns="25718" anchor="ctr"/>
          <a:lstStyle/>
          <a:p>
            <a:r>
              <a:rPr lang="en-US" sz="1100" b="1" dirty="0"/>
              <a:t>P1</a:t>
            </a:r>
          </a:p>
        </p:txBody>
      </p:sp>
      <p:sp>
        <p:nvSpPr>
          <p:cNvPr id="26" name="AutoShape 32">
            <a:extLst>
              <a:ext uri="{FF2B5EF4-FFF2-40B4-BE49-F238E27FC236}">
                <a16:creationId xmlns:a16="http://schemas.microsoft.com/office/drawing/2014/main" id="{335A2A68-FB88-4F05-A260-399D9094361F}"/>
              </a:ext>
            </a:extLst>
          </p:cNvPr>
          <p:cNvSpPr>
            <a:spLocks/>
          </p:cNvSpPr>
          <p:nvPr/>
        </p:nvSpPr>
        <p:spPr bwMode="auto">
          <a:xfrm rot="16200000">
            <a:off x="1060704" y="6483096"/>
            <a:ext cx="685800" cy="640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sz="1800" dirty="0"/>
          </a:p>
        </p:txBody>
      </p:sp>
      <p:grpSp>
        <p:nvGrpSpPr>
          <p:cNvPr id="4" name="Group 14"/>
          <p:cNvGrpSpPr>
            <a:grpSpLocks noChangeAspect="1"/>
          </p:cNvGrpSpPr>
          <p:nvPr/>
        </p:nvGrpSpPr>
        <p:grpSpPr bwMode="auto">
          <a:xfrm flipH="1">
            <a:off x="304800" y="6019800"/>
            <a:ext cx="232172" cy="385763"/>
            <a:chOff x="1624" y="2375"/>
            <a:chExt cx="643" cy="1057"/>
          </a:xfrm>
        </p:grpSpPr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624" y="2375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56" name="Freeform 16"/>
            <p:cNvSpPr>
              <a:spLocks/>
            </p:cNvSpPr>
            <p:nvPr/>
          </p:nvSpPr>
          <p:spPr bwMode="auto">
            <a:xfrm>
              <a:off x="1630" y="3046"/>
              <a:ext cx="637" cy="386"/>
            </a:xfrm>
            <a:custGeom>
              <a:avLst/>
              <a:gdLst>
                <a:gd name="T0" fmla="*/ 0 w 274"/>
                <a:gd name="T1" fmla="*/ 0 h 189"/>
                <a:gd name="T2" fmla="*/ 273 w 274"/>
                <a:gd name="T3" fmla="*/ 0 h 189"/>
                <a:gd name="T4" fmla="*/ 273 w 274"/>
                <a:gd name="T5" fmla="*/ 90 h 189"/>
                <a:gd name="T6" fmla="*/ 222 w 274"/>
                <a:gd name="T7" fmla="*/ 188 h 189"/>
                <a:gd name="T8" fmla="*/ 51 w 274"/>
                <a:gd name="T9" fmla="*/ 188 h 189"/>
                <a:gd name="T10" fmla="*/ 0 w 274"/>
                <a:gd name="T11" fmla="*/ 90 h 189"/>
                <a:gd name="T12" fmla="*/ 0 w 274"/>
                <a:gd name="T13" fmla="*/ 0 h 1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4"/>
                <a:gd name="T22" fmla="*/ 0 h 189"/>
                <a:gd name="T23" fmla="*/ 274 w 274"/>
                <a:gd name="T24" fmla="*/ 189 h 1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4" h="189">
                  <a:moveTo>
                    <a:pt x="0" y="0"/>
                  </a:moveTo>
                  <a:lnTo>
                    <a:pt x="273" y="0"/>
                  </a:lnTo>
                  <a:lnTo>
                    <a:pt x="273" y="90"/>
                  </a:lnTo>
                  <a:lnTo>
                    <a:pt x="222" y="188"/>
                  </a:lnTo>
                  <a:lnTo>
                    <a:pt x="51" y="188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 dirty="0"/>
            </a:p>
          </p:txBody>
        </p:sp>
      </p:grpSp>
      <p:sp>
        <p:nvSpPr>
          <p:cNvPr id="63" name="AutoShape 58">
            <a:extLst>
              <a:ext uri="{FF2B5EF4-FFF2-40B4-BE49-F238E27FC236}">
                <a16:creationId xmlns:a16="http://schemas.microsoft.com/office/drawing/2014/main" id="{8C8DCF0D-FEC0-2DF7-19EA-B309F0B855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6400800"/>
            <a:ext cx="274320" cy="274320"/>
          </a:xfrm>
          <a:prstGeom prst="flowChartConnector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51435" tIns="25718" rIns="51435" bIns="25718" anchor="ctr"/>
          <a:lstStyle/>
          <a:p>
            <a:r>
              <a:rPr lang="en-US" b="1" dirty="0"/>
              <a:t>x2</a:t>
            </a:r>
          </a:p>
        </p:txBody>
      </p:sp>
      <p:sp>
        <p:nvSpPr>
          <p:cNvPr id="78" name="Oval 140"/>
          <p:cNvSpPr>
            <a:spLocks noChangeAspect="1" noChangeArrowheads="1"/>
          </p:cNvSpPr>
          <p:nvPr/>
        </p:nvSpPr>
        <p:spPr bwMode="auto">
          <a:xfrm>
            <a:off x="1752600" y="7467600"/>
            <a:ext cx="308611" cy="20574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35" tIns="25718" rIns="51435" bIns="25718" anchor="ctr"/>
          <a:lstStyle/>
          <a:p>
            <a:r>
              <a:rPr lang="en-US" sz="1100" b="1" dirty="0"/>
              <a:t>P3</a:t>
            </a:r>
          </a:p>
        </p:txBody>
      </p:sp>
      <p:sp>
        <p:nvSpPr>
          <p:cNvPr id="82" name="Oval 140"/>
          <p:cNvSpPr>
            <a:spLocks noChangeAspect="1" noChangeArrowheads="1"/>
          </p:cNvSpPr>
          <p:nvPr/>
        </p:nvSpPr>
        <p:spPr bwMode="auto">
          <a:xfrm>
            <a:off x="1219200" y="7467600"/>
            <a:ext cx="308611" cy="20574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35" tIns="25718" rIns="51435" bIns="25718" anchor="ctr"/>
          <a:lstStyle/>
          <a:p>
            <a:r>
              <a:rPr lang="en-US" sz="1100" b="1" dirty="0"/>
              <a:t>P2</a:t>
            </a:r>
          </a:p>
        </p:txBody>
      </p:sp>
      <p:sp>
        <p:nvSpPr>
          <p:cNvPr id="85" name="AutoShape 326" descr="Small grid">
            <a:extLst>
              <a:ext uri="{FF2B5EF4-FFF2-40B4-BE49-F238E27FC236}">
                <a16:creationId xmlns:a16="http://schemas.microsoft.com/office/drawing/2014/main" id="{4AB3B690-5B5D-9084-E307-03AB890A63EA}"/>
              </a:ext>
            </a:extLst>
          </p:cNvPr>
          <p:cNvSpPr>
            <a:spLocks/>
          </p:cNvSpPr>
          <p:nvPr/>
        </p:nvSpPr>
        <p:spPr bwMode="auto">
          <a:xfrm>
            <a:off x="2514600" y="6172200"/>
            <a:ext cx="88858" cy="13321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sz="1800" dirty="0"/>
          </a:p>
        </p:txBody>
      </p:sp>
      <p:sp>
        <p:nvSpPr>
          <p:cNvPr id="86" name="AutoShape 326" descr="Small grid">
            <a:extLst>
              <a:ext uri="{FF2B5EF4-FFF2-40B4-BE49-F238E27FC236}">
                <a16:creationId xmlns:a16="http://schemas.microsoft.com/office/drawing/2014/main" id="{4AB3B690-5B5D-9084-E307-03AB890A63EA}"/>
              </a:ext>
            </a:extLst>
          </p:cNvPr>
          <p:cNvSpPr>
            <a:spLocks/>
          </p:cNvSpPr>
          <p:nvPr/>
        </p:nvSpPr>
        <p:spPr bwMode="auto">
          <a:xfrm>
            <a:off x="2057400" y="6172200"/>
            <a:ext cx="88858" cy="6686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sz="1800" dirty="0"/>
          </a:p>
        </p:txBody>
      </p:sp>
      <p:sp>
        <p:nvSpPr>
          <p:cNvPr id="89" name="AutoShape 326" descr="Small grid">
            <a:extLst>
              <a:ext uri="{FF2B5EF4-FFF2-40B4-BE49-F238E27FC236}">
                <a16:creationId xmlns:a16="http://schemas.microsoft.com/office/drawing/2014/main" id="{4AB3B690-5B5D-9084-E307-03AB890A63EA}"/>
              </a:ext>
            </a:extLst>
          </p:cNvPr>
          <p:cNvSpPr>
            <a:spLocks/>
          </p:cNvSpPr>
          <p:nvPr/>
        </p:nvSpPr>
        <p:spPr bwMode="auto">
          <a:xfrm>
            <a:off x="2286000" y="6172200"/>
            <a:ext cx="88858" cy="99783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sz="18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809672" y="6781800"/>
            <a:ext cx="2756011" cy="790602"/>
          </a:xfrm>
          <a:prstGeom prst="rect">
            <a:avLst/>
          </a:prstGeom>
          <a:solidFill>
            <a:srgbClr val="FFC000"/>
          </a:solidFill>
        </p:spPr>
        <p:txBody>
          <a:bodyPr wrap="none" lIns="51435" tIns="25718" rIns="51435" bIns="25718" rtlCol="0">
            <a:spAutoFit/>
          </a:bodyPr>
          <a:lstStyle/>
          <a:p>
            <a:r>
              <a:rPr lang="en-US" sz="1600" b="1" dirty="0"/>
              <a:t>STAGE #6 – 100-yard range</a:t>
            </a:r>
          </a:p>
          <a:p>
            <a:r>
              <a:rPr lang="en-US" sz="1600" b="1" dirty="0"/>
              <a:t>Challenge only</a:t>
            </a:r>
          </a:p>
          <a:p>
            <a:r>
              <a:rPr lang="en-US" sz="1600" b="1" dirty="0"/>
              <a:t>Scale: each box is 1 yard.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228600" y="381000"/>
            <a:ext cx="64008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705600" y="304800"/>
            <a:ext cx="0" cy="5562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52400" y="381000"/>
            <a:ext cx="0" cy="5562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295326" y="0"/>
            <a:ext cx="1562674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#8 &amp; #9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1828800" y="0"/>
            <a:ext cx="34665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 - IDPA Scenario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54BAA53-2AF3-757D-DC00-02E1A8997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286" y="496127"/>
            <a:ext cx="4727554" cy="613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27" descr="Small grid">
            <a:extLst>
              <a:ext uri="{FF2B5EF4-FFF2-40B4-BE49-F238E27FC236}">
                <a16:creationId xmlns:a16="http://schemas.microsoft.com/office/drawing/2014/main" id="{0108A1DD-2E57-84B1-C10A-6B59D42E3E53}"/>
              </a:ext>
            </a:extLst>
          </p:cNvPr>
          <p:cNvSpPr>
            <a:spLocks/>
          </p:cNvSpPr>
          <p:nvPr/>
        </p:nvSpPr>
        <p:spPr bwMode="auto">
          <a:xfrm rot="16200000">
            <a:off x="3256582" y="6275832"/>
            <a:ext cx="32918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5" name="AutoShape 327" descr="Small grid">
            <a:extLst>
              <a:ext uri="{FF2B5EF4-FFF2-40B4-BE49-F238E27FC236}">
                <a16:creationId xmlns:a16="http://schemas.microsoft.com/office/drawing/2014/main" id="{9EBAD45B-EB57-3204-0608-7759D5B3A7E2}"/>
              </a:ext>
            </a:extLst>
          </p:cNvPr>
          <p:cNvSpPr>
            <a:spLocks/>
          </p:cNvSpPr>
          <p:nvPr/>
        </p:nvSpPr>
        <p:spPr bwMode="auto">
          <a:xfrm rot="16200000">
            <a:off x="3331258" y="6207252"/>
            <a:ext cx="484632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6" name="Group 164">
            <a:extLst>
              <a:ext uri="{FF2B5EF4-FFF2-40B4-BE49-F238E27FC236}">
                <a16:creationId xmlns:a16="http://schemas.microsoft.com/office/drawing/2014/main" id="{C685B7DE-A49B-D8D0-B673-051BADA910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56254" y="6096000"/>
            <a:ext cx="221262" cy="365760"/>
            <a:chOff x="2352" y="3408"/>
            <a:chExt cx="196" cy="324"/>
          </a:xfrm>
        </p:grpSpPr>
        <p:sp>
          <p:nvSpPr>
            <p:cNvPr id="7" name="Freeform 165">
              <a:extLst>
                <a:ext uri="{FF2B5EF4-FFF2-40B4-BE49-F238E27FC236}">
                  <a16:creationId xmlns:a16="http://schemas.microsoft.com/office/drawing/2014/main" id="{089DDA14-6ED0-C7CF-0251-A775F63EAFB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166">
              <a:extLst>
                <a:ext uri="{FF2B5EF4-FFF2-40B4-BE49-F238E27FC236}">
                  <a16:creationId xmlns:a16="http://schemas.microsoft.com/office/drawing/2014/main" id="{8BE3827F-AAB6-0747-C2F5-D238A41ABF2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9" name="Line 167">
                <a:extLst>
                  <a:ext uri="{FF2B5EF4-FFF2-40B4-BE49-F238E27FC236}">
                    <a16:creationId xmlns:a16="http://schemas.microsoft.com/office/drawing/2014/main" id="{3F887789-41B9-0A00-793E-0DA24357F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Line 168">
                <a:extLst>
                  <a:ext uri="{FF2B5EF4-FFF2-40B4-BE49-F238E27FC236}">
                    <a16:creationId xmlns:a16="http://schemas.microsoft.com/office/drawing/2014/main" id="{B3BD265C-6141-380A-EF41-37F626A82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164">
            <a:extLst>
              <a:ext uri="{FF2B5EF4-FFF2-40B4-BE49-F238E27FC236}">
                <a16:creationId xmlns:a16="http://schemas.microsoft.com/office/drawing/2014/main" id="{7C7D2BC5-81F3-E75B-A014-2138358D3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1454" y="6096000"/>
            <a:ext cx="221262" cy="365760"/>
            <a:chOff x="2352" y="3408"/>
            <a:chExt cx="196" cy="324"/>
          </a:xfrm>
        </p:grpSpPr>
        <p:sp>
          <p:nvSpPr>
            <p:cNvPr id="12" name="Freeform 165">
              <a:extLst>
                <a:ext uri="{FF2B5EF4-FFF2-40B4-BE49-F238E27FC236}">
                  <a16:creationId xmlns:a16="http://schemas.microsoft.com/office/drawing/2014/main" id="{77097F10-1483-FB4F-ED19-B9D63675B3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3" name="Group 166">
              <a:extLst>
                <a:ext uri="{FF2B5EF4-FFF2-40B4-BE49-F238E27FC236}">
                  <a16:creationId xmlns:a16="http://schemas.microsoft.com/office/drawing/2014/main" id="{50914784-B936-A836-DB7B-075C90AFE3A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4" name="Line 167">
                <a:extLst>
                  <a:ext uri="{FF2B5EF4-FFF2-40B4-BE49-F238E27FC236}">
                    <a16:creationId xmlns:a16="http://schemas.microsoft.com/office/drawing/2014/main" id="{5A9A3A49-ADAB-1715-DEA2-C32E86229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Line 168">
                <a:extLst>
                  <a:ext uri="{FF2B5EF4-FFF2-40B4-BE49-F238E27FC236}">
                    <a16:creationId xmlns:a16="http://schemas.microsoft.com/office/drawing/2014/main" id="{DF8DE24A-C323-B593-7192-DF203DF3E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BD39EA6-549B-6876-F2AD-5E3A5E074FEB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3070654" y="6096000"/>
            <a:ext cx="221262" cy="365760"/>
            <a:chOff x="865" y="1066"/>
            <a:chExt cx="643" cy="1057"/>
          </a:xfrm>
        </p:grpSpPr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12B0954E-9953-188E-CF73-52818D9D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3">
              <a:extLst>
                <a:ext uri="{FF2B5EF4-FFF2-40B4-BE49-F238E27FC236}">
                  <a16:creationId xmlns:a16="http://schemas.microsoft.com/office/drawing/2014/main" id="{3D3ABB9F-BA8C-455C-CC80-B587C0D97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9" name="Group 11">
            <a:extLst>
              <a:ext uri="{FF2B5EF4-FFF2-40B4-BE49-F238E27FC236}">
                <a16:creationId xmlns:a16="http://schemas.microsoft.com/office/drawing/2014/main" id="{C5F773AE-9CA6-FF6B-326E-A188CDB795ED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2765854" y="6096000"/>
            <a:ext cx="221262" cy="365760"/>
            <a:chOff x="865" y="1066"/>
            <a:chExt cx="643" cy="1057"/>
          </a:xfrm>
        </p:grpSpPr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3473FD6-6FFD-E01B-DEB7-180660AB6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 Box 13">
              <a:extLst>
                <a:ext uri="{FF2B5EF4-FFF2-40B4-BE49-F238E27FC236}">
                  <a16:creationId xmlns:a16="http://schemas.microsoft.com/office/drawing/2014/main" id="{93288FB0-030D-E9FC-6566-06B56B675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22" name="Group 11">
            <a:extLst>
              <a:ext uri="{FF2B5EF4-FFF2-40B4-BE49-F238E27FC236}">
                <a16:creationId xmlns:a16="http://schemas.microsoft.com/office/drawing/2014/main" id="{7916AF11-A0B1-670B-E057-12BDC710BE81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2461055" y="6096000"/>
            <a:ext cx="221262" cy="365760"/>
            <a:chOff x="865" y="1066"/>
            <a:chExt cx="643" cy="1057"/>
          </a:xfrm>
        </p:grpSpPr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CE321C81-19F7-0370-A8D4-8BBA00C7A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 Box 13">
              <a:extLst>
                <a:ext uri="{FF2B5EF4-FFF2-40B4-BE49-F238E27FC236}">
                  <a16:creationId xmlns:a16="http://schemas.microsoft.com/office/drawing/2014/main" id="{247F7A70-AD7B-7500-9E87-E5A76B98B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sp>
        <p:nvSpPr>
          <p:cNvPr id="25" name="AutoShape 32">
            <a:extLst>
              <a:ext uri="{FF2B5EF4-FFF2-40B4-BE49-F238E27FC236}">
                <a16:creationId xmlns:a16="http://schemas.microsoft.com/office/drawing/2014/main" id="{D7181F18-76BC-4538-92D8-22A705F12262}"/>
              </a:ext>
            </a:extLst>
          </p:cNvPr>
          <p:cNvSpPr>
            <a:spLocks/>
          </p:cNvSpPr>
          <p:nvPr/>
        </p:nvSpPr>
        <p:spPr bwMode="auto">
          <a:xfrm rot="16200000">
            <a:off x="5090767" y="6299742"/>
            <a:ext cx="329184" cy="457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26" name="AutoShape 327" descr="Small grid">
            <a:extLst>
              <a:ext uri="{FF2B5EF4-FFF2-40B4-BE49-F238E27FC236}">
                <a16:creationId xmlns:a16="http://schemas.microsoft.com/office/drawing/2014/main" id="{26CDF286-2529-FEB6-885E-DE8414F8381A}"/>
              </a:ext>
            </a:extLst>
          </p:cNvPr>
          <p:cNvSpPr>
            <a:spLocks/>
          </p:cNvSpPr>
          <p:nvPr/>
        </p:nvSpPr>
        <p:spPr bwMode="auto">
          <a:xfrm rot="16200000">
            <a:off x="3477562" y="6124956"/>
            <a:ext cx="64922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27" name="AutoShape 327" descr="Small grid">
            <a:extLst>
              <a:ext uri="{FF2B5EF4-FFF2-40B4-BE49-F238E27FC236}">
                <a16:creationId xmlns:a16="http://schemas.microsoft.com/office/drawing/2014/main" id="{18A3961A-4403-03E7-40C0-4687700BB768}"/>
              </a:ext>
            </a:extLst>
          </p:cNvPr>
          <p:cNvSpPr>
            <a:spLocks/>
          </p:cNvSpPr>
          <p:nvPr/>
        </p:nvSpPr>
        <p:spPr bwMode="auto">
          <a:xfrm rot="16200000">
            <a:off x="3706162" y="6124956"/>
            <a:ext cx="64922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28" name="AutoShape 327" descr="Small grid">
            <a:extLst>
              <a:ext uri="{FF2B5EF4-FFF2-40B4-BE49-F238E27FC236}">
                <a16:creationId xmlns:a16="http://schemas.microsoft.com/office/drawing/2014/main" id="{7A55FA84-27D3-5383-5983-017ED14954A1}"/>
              </a:ext>
            </a:extLst>
          </p:cNvPr>
          <p:cNvSpPr>
            <a:spLocks/>
          </p:cNvSpPr>
          <p:nvPr/>
        </p:nvSpPr>
        <p:spPr bwMode="auto">
          <a:xfrm rot="16200000">
            <a:off x="4010962" y="6124956"/>
            <a:ext cx="64922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4297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76" y="40082"/>
            <a:ext cx="6858000" cy="88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27" descr="Small grid"/>
          <p:cNvSpPr>
            <a:spLocks/>
          </p:cNvSpPr>
          <p:nvPr/>
        </p:nvSpPr>
        <p:spPr bwMode="auto">
          <a:xfrm rot="16200000">
            <a:off x="1488948" y="8493252"/>
            <a:ext cx="46634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5" name="AutoShape 327" descr="Small grid"/>
          <p:cNvSpPr>
            <a:spLocks/>
          </p:cNvSpPr>
          <p:nvPr/>
        </p:nvSpPr>
        <p:spPr bwMode="auto">
          <a:xfrm rot="16200000">
            <a:off x="1522476" y="8383524"/>
            <a:ext cx="7040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6" name="Group 164"/>
          <p:cNvGrpSpPr>
            <a:grpSpLocks noChangeAspect="1"/>
          </p:cNvGrpSpPr>
          <p:nvPr/>
        </p:nvGrpSpPr>
        <p:grpSpPr bwMode="auto">
          <a:xfrm>
            <a:off x="457200" y="8382000"/>
            <a:ext cx="221262" cy="365760"/>
            <a:chOff x="2352" y="3408"/>
            <a:chExt cx="196" cy="324"/>
          </a:xfrm>
        </p:grpSpPr>
        <p:sp>
          <p:nvSpPr>
            <p:cNvPr id="28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30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64"/>
          <p:cNvGrpSpPr>
            <a:grpSpLocks noChangeAspect="1"/>
          </p:cNvGrpSpPr>
          <p:nvPr/>
        </p:nvGrpSpPr>
        <p:grpSpPr bwMode="auto">
          <a:xfrm>
            <a:off x="152400" y="8382000"/>
            <a:ext cx="221262" cy="365760"/>
            <a:chOff x="2352" y="3408"/>
            <a:chExt cx="196" cy="324"/>
          </a:xfrm>
        </p:grpSpPr>
        <p:sp>
          <p:nvSpPr>
            <p:cNvPr id="33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35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2" name="Group 11"/>
          <p:cNvGrpSpPr>
            <a:grpSpLocks noChangeAspect="1"/>
          </p:cNvGrpSpPr>
          <p:nvPr/>
        </p:nvGrpSpPr>
        <p:grpSpPr bwMode="auto">
          <a:xfrm flipH="1">
            <a:off x="1371600" y="8382000"/>
            <a:ext cx="221262" cy="365760"/>
            <a:chOff x="865" y="1066"/>
            <a:chExt cx="643" cy="1057"/>
          </a:xfrm>
        </p:grpSpPr>
        <p:sp>
          <p:nvSpPr>
            <p:cNvPr id="95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6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3" name="Group 11"/>
          <p:cNvGrpSpPr>
            <a:grpSpLocks noChangeAspect="1"/>
          </p:cNvGrpSpPr>
          <p:nvPr/>
        </p:nvGrpSpPr>
        <p:grpSpPr bwMode="auto">
          <a:xfrm flipH="1">
            <a:off x="1066800" y="8382000"/>
            <a:ext cx="221262" cy="365760"/>
            <a:chOff x="865" y="1066"/>
            <a:chExt cx="643" cy="1057"/>
          </a:xfrm>
        </p:grpSpPr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1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4" name="Group 11"/>
          <p:cNvGrpSpPr>
            <a:grpSpLocks noChangeAspect="1"/>
          </p:cNvGrpSpPr>
          <p:nvPr/>
        </p:nvGrpSpPr>
        <p:grpSpPr bwMode="auto">
          <a:xfrm flipH="1">
            <a:off x="762001" y="8382000"/>
            <a:ext cx="221262" cy="365760"/>
            <a:chOff x="865" y="1066"/>
            <a:chExt cx="643" cy="1057"/>
          </a:xfrm>
        </p:grpSpPr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4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sp>
        <p:nvSpPr>
          <p:cNvPr id="140" name="AutoShape 32">
            <a:extLst>
              <a:ext uri="{FF2B5EF4-FFF2-40B4-BE49-F238E27FC236}">
                <a16:creationId xmlns:a16="http://schemas.microsoft.com/office/drawing/2014/main" id="{335A2A68-FB88-4F05-A260-399D9094361F}"/>
              </a:ext>
            </a:extLst>
          </p:cNvPr>
          <p:cNvSpPr>
            <a:spLocks/>
          </p:cNvSpPr>
          <p:nvPr/>
        </p:nvSpPr>
        <p:spPr bwMode="auto">
          <a:xfrm rot="16200000">
            <a:off x="3323133" y="8517162"/>
            <a:ext cx="466344" cy="457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165" name="AutoShape 327" descr="Small grid"/>
          <p:cNvSpPr>
            <a:spLocks/>
          </p:cNvSpPr>
          <p:nvPr/>
        </p:nvSpPr>
        <p:spPr bwMode="auto">
          <a:xfrm rot="16200000">
            <a:off x="16367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72" name="AutoShape 327" descr="Small grid"/>
          <p:cNvSpPr>
            <a:spLocks/>
          </p:cNvSpPr>
          <p:nvPr/>
        </p:nvSpPr>
        <p:spPr bwMode="auto">
          <a:xfrm rot="16200000">
            <a:off x="18653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73" name="AutoShape 327" descr="Small grid"/>
          <p:cNvSpPr>
            <a:spLocks/>
          </p:cNvSpPr>
          <p:nvPr/>
        </p:nvSpPr>
        <p:spPr bwMode="auto">
          <a:xfrm rot="16200000">
            <a:off x="21701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3810000" y="7391400"/>
            <a:ext cx="2602956" cy="544381"/>
          </a:xfrm>
          <a:prstGeom prst="rect">
            <a:avLst/>
          </a:prstGeom>
          <a:solidFill>
            <a:srgbClr val="FFC000"/>
          </a:solidFill>
        </p:spPr>
        <p:txBody>
          <a:bodyPr wrap="none" lIns="51435" tIns="25718" rIns="51435" bIns="25718" rtlCol="0">
            <a:spAutoFit/>
          </a:bodyPr>
          <a:lstStyle/>
          <a:p>
            <a:r>
              <a:rPr lang="en-US" sz="1600" b="1" dirty="0"/>
              <a:t>STAGE #8 &amp; #9</a:t>
            </a:r>
          </a:p>
          <a:p>
            <a:r>
              <a:rPr lang="en-US" sz="1600" b="1" dirty="0"/>
              <a:t>Scale: each box is 1 yard.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76200" y="76200"/>
            <a:ext cx="0" cy="3810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76200" y="152400"/>
            <a:ext cx="66294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76200" y="3886200"/>
            <a:ext cx="0" cy="4800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6705600" y="3962400"/>
            <a:ext cx="0" cy="487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6705600" y="152400"/>
            <a:ext cx="0" cy="3810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76" y="40082"/>
            <a:ext cx="6858000" cy="889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27" descr="Small grid"/>
          <p:cNvSpPr>
            <a:spLocks/>
          </p:cNvSpPr>
          <p:nvPr/>
        </p:nvSpPr>
        <p:spPr bwMode="auto">
          <a:xfrm rot="16200000">
            <a:off x="1488948" y="8493252"/>
            <a:ext cx="46634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5" name="AutoShape 327" descr="Small grid"/>
          <p:cNvSpPr>
            <a:spLocks/>
          </p:cNvSpPr>
          <p:nvPr/>
        </p:nvSpPr>
        <p:spPr bwMode="auto">
          <a:xfrm rot="16200000">
            <a:off x="1522476" y="8383524"/>
            <a:ext cx="7040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6" name="Group 164"/>
          <p:cNvGrpSpPr>
            <a:grpSpLocks noChangeAspect="1"/>
          </p:cNvGrpSpPr>
          <p:nvPr/>
        </p:nvGrpSpPr>
        <p:grpSpPr bwMode="auto">
          <a:xfrm>
            <a:off x="457200" y="8382000"/>
            <a:ext cx="221262" cy="365760"/>
            <a:chOff x="2352" y="3408"/>
            <a:chExt cx="196" cy="324"/>
          </a:xfrm>
        </p:grpSpPr>
        <p:sp>
          <p:nvSpPr>
            <p:cNvPr id="28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30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64"/>
          <p:cNvGrpSpPr>
            <a:grpSpLocks noChangeAspect="1"/>
          </p:cNvGrpSpPr>
          <p:nvPr/>
        </p:nvGrpSpPr>
        <p:grpSpPr bwMode="auto">
          <a:xfrm>
            <a:off x="152400" y="8382000"/>
            <a:ext cx="221262" cy="365760"/>
            <a:chOff x="2352" y="3408"/>
            <a:chExt cx="196" cy="324"/>
          </a:xfrm>
        </p:grpSpPr>
        <p:sp>
          <p:nvSpPr>
            <p:cNvPr id="33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9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35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2" name="Group 11"/>
          <p:cNvGrpSpPr>
            <a:grpSpLocks noChangeAspect="1"/>
          </p:cNvGrpSpPr>
          <p:nvPr/>
        </p:nvGrpSpPr>
        <p:grpSpPr bwMode="auto">
          <a:xfrm flipH="1">
            <a:off x="1371600" y="8382000"/>
            <a:ext cx="221262" cy="365760"/>
            <a:chOff x="865" y="1066"/>
            <a:chExt cx="643" cy="1057"/>
          </a:xfrm>
        </p:grpSpPr>
        <p:sp>
          <p:nvSpPr>
            <p:cNvPr id="95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6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3" name="Group 11"/>
          <p:cNvGrpSpPr>
            <a:grpSpLocks noChangeAspect="1"/>
          </p:cNvGrpSpPr>
          <p:nvPr/>
        </p:nvGrpSpPr>
        <p:grpSpPr bwMode="auto">
          <a:xfrm flipH="1">
            <a:off x="1066800" y="8382000"/>
            <a:ext cx="221262" cy="365760"/>
            <a:chOff x="865" y="1066"/>
            <a:chExt cx="643" cy="1057"/>
          </a:xfrm>
        </p:grpSpPr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1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14" name="Group 11"/>
          <p:cNvGrpSpPr>
            <a:grpSpLocks noChangeAspect="1"/>
          </p:cNvGrpSpPr>
          <p:nvPr/>
        </p:nvGrpSpPr>
        <p:grpSpPr bwMode="auto">
          <a:xfrm flipH="1">
            <a:off x="762001" y="8382000"/>
            <a:ext cx="221262" cy="365760"/>
            <a:chOff x="865" y="1066"/>
            <a:chExt cx="643" cy="1057"/>
          </a:xfrm>
        </p:grpSpPr>
        <p:sp>
          <p:nvSpPr>
            <p:cNvPr id="113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4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sp>
        <p:nvSpPr>
          <p:cNvPr id="140" name="AutoShape 32">
            <a:extLst>
              <a:ext uri="{FF2B5EF4-FFF2-40B4-BE49-F238E27FC236}">
                <a16:creationId xmlns:a16="http://schemas.microsoft.com/office/drawing/2014/main" id="{335A2A68-FB88-4F05-A260-399D9094361F}"/>
              </a:ext>
            </a:extLst>
          </p:cNvPr>
          <p:cNvSpPr>
            <a:spLocks/>
          </p:cNvSpPr>
          <p:nvPr/>
        </p:nvSpPr>
        <p:spPr bwMode="auto">
          <a:xfrm rot="16200000">
            <a:off x="3323133" y="8517162"/>
            <a:ext cx="466344" cy="457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165" name="AutoShape 327" descr="Small grid"/>
          <p:cNvSpPr>
            <a:spLocks/>
          </p:cNvSpPr>
          <p:nvPr/>
        </p:nvSpPr>
        <p:spPr bwMode="auto">
          <a:xfrm rot="16200000">
            <a:off x="16367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72" name="AutoShape 327" descr="Small grid"/>
          <p:cNvSpPr>
            <a:spLocks/>
          </p:cNvSpPr>
          <p:nvPr/>
        </p:nvSpPr>
        <p:spPr bwMode="auto">
          <a:xfrm rot="16200000">
            <a:off x="18653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73" name="AutoShape 327" descr="Small grid"/>
          <p:cNvSpPr>
            <a:spLocks/>
          </p:cNvSpPr>
          <p:nvPr/>
        </p:nvSpPr>
        <p:spPr bwMode="auto">
          <a:xfrm rot="16200000">
            <a:off x="2170176" y="82692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3810000" y="7391400"/>
            <a:ext cx="2602956" cy="544381"/>
          </a:xfrm>
          <a:prstGeom prst="rect">
            <a:avLst/>
          </a:prstGeom>
          <a:solidFill>
            <a:srgbClr val="FFC000"/>
          </a:solidFill>
        </p:spPr>
        <p:txBody>
          <a:bodyPr wrap="none" lIns="51435" tIns="25718" rIns="51435" bIns="25718" rtlCol="0">
            <a:spAutoFit/>
          </a:bodyPr>
          <a:lstStyle/>
          <a:p>
            <a:r>
              <a:rPr lang="en-US" sz="1600" b="1" dirty="0"/>
              <a:t>STAGE #8 &amp; #9</a:t>
            </a:r>
          </a:p>
          <a:p>
            <a:r>
              <a:rPr lang="en-US" sz="1600" b="1" dirty="0"/>
              <a:t>Scale: each box is 1 yard.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76200" y="76200"/>
            <a:ext cx="0" cy="3810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76200" y="152400"/>
            <a:ext cx="66294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76200" y="3886200"/>
            <a:ext cx="0" cy="4800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6705600" y="3962400"/>
            <a:ext cx="0" cy="487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6705600" y="152400"/>
            <a:ext cx="0" cy="3810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5454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02770"/>
            <a:ext cx="4864608" cy="630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380037" y="0"/>
            <a:ext cx="1477963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#1</a:t>
            </a:r>
          </a:p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u="sng" dirty="0">
                <a:solidFill>
                  <a:schemeClr val="tx1"/>
                </a:solidFill>
              </a:rPr>
              <a:t>Pistol House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2391132" y="0"/>
            <a:ext cx="23418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</a:t>
            </a:r>
          </a:p>
        </p:txBody>
      </p:sp>
      <p:sp>
        <p:nvSpPr>
          <p:cNvPr id="153" name="AutoShape 327" descr="Small grid"/>
          <p:cNvSpPr>
            <a:spLocks/>
          </p:cNvSpPr>
          <p:nvPr/>
        </p:nvSpPr>
        <p:spPr bwMode="auto">
          <a:xfrm rot="16200000">
            <a:off x="3678936" y="6227064"/>
            <a:ext cx="65836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4" name="AutoShape 327" descr="Small grid"/>
          <p:cNvSpPr>
            <a:spLocks/>
          </p:cNvSpPr>
          <p:nvPr/>
        </p:nvSpPr>
        <p:spPr bwMode="auto">
          <a:xfrm rot="16200000">
            <a:off x="4376928" y="6367272"/>
            <a:ext cx="32918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6" name="AutoShape 327" descr="Small grid"/>
          <p:cNvSpPr>
            <a:spLocks/>
          </p:cNvSpPr>
          <p:nvPr/>
        </p:nvSpPr>
        <p:spPr bwMode="auto">
          <a:xfrm rot="16200000">
            <a:off x="3989832" y="6297168"/>
            <a:ext cx="493776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3581400" y="6400800"/>
            <a:ext cx="182880" cy="182880"/>
            <a:chOff x="0" y="0"/>
            <a:chExt cx="381001" cy="381001"/>
          </a:xfrm>
        </p:grpSpPr>
        <p:sp>
          <p:nvSpPr>
            <p:cNvPr id="159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 sz="800"/>
            </a:p>
          </p:txBody>
        </p:sp>
        <p:sp>
          <p:nvSpPr>
            <p:cNvPr id="161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800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19958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889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27" descr="Small grid"/>
          <p:cNvSpPr>
            <a:spLocks/>
          </p:cNvSpPr>
          <p:nvPr/>
        </p:nvSpPr>
        <p:spPr bwMode="auto">
          <a:xfrm rot="16200000">
            <a:off x="4456176" y="8497824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5" name="AutoShape 327" descr="Small grid"/>
          <p:cNvSpPr>
            <a:spLocks/>
          </p:cNvSpPr>
          <p:nvPr/>
        </p:nvSpPr>
        <p:spPr bwMode="auto">
          <a:xfrm rot="16200000">
            <a:off x="4384548" y="8721852"/>
            <a:ext cx="46634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6" name="AutoShape 327" descr="Small grid"/>
          <p:cNvSpPr>
            <a:spLocks/>
          </p:cNvSpPr>
          <p:nvPr/>
        </p:nvSpPr>
        <p:spPr bwMode="auto">
          <a:xfrm rot="16200000">
            <a:off x="4418076" y="8612124"/>
            <a:ext cx="7040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8752014"/>
            <a:ext cx="293753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1" dirty="0"/>
              <a:t>STAGE #1 – Pistol House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52400" y="76200"/>
            <a:ext cx="65532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705600" y="76200"/>
            <a:ext cx="0" cy="86106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6200" y="76200"/>
            <a:ext cx="0" cy="5334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6200" y="5410200"/>
            <a:ext cx="0" cy="3352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AF3DAE2-1B3E-398D-AB0F-91052B182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25" y="303391"/>
            <a:ext cx="3642375" cy="638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166375" y="0"/>
            <a:ext cx="1691625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#2</a:t>
            </a:r>
          </a:p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u="sng" dirty="0">
                <a:solidFill>
                  <a:schemeClr val="tx1"/>
                </a:solidFill>
              </a:rPr>
              <a:t>Plate Rack Bay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2148375" y="0"/>
            <a:ext cx="28273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 - IDPA</a:t>
            </a:r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2895600" y="6324600"/>
            <a:ext cx="228600" cy="228600"/>
            <a:chOff x="0" y="0"/>
            <a:chExt cx="381001" cy="381001"/>
          </a:xfrm>
        </p:grpSpPr>
        <p:sp>
          <p:nvSpPr>
            <p:cNvPr id="159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161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dirty="0"/>
            </a:p>
          </p:txBody>
        </p:sp>
      </p:grpSp>
      <p:sp>
        <p:nvSpPr>
          <p:cNvPr id="5" name="AutoShape 327" descr="Small grid">
            <a:extLst>
              <a:ext uri="{FF2B5EF4-FFF2-40B4-BE49-F238E27FC236}">
                <a16:creationId xmlns:a16="http://schemas.microsoft.com/office/drawing/2014/main" id="{DAAC1B54-88DF-D900-553F-F5D9E17CD747}"/>
              </a:ext>
            </a:extLst>
          </p:cNvPr>
          <p:cNvSpPr>
            <a:spLocks/>
          </p:cNvSpPr>
          <p:nvPr/>
        </p:nvSpPr>
        <p:spPr bwMode="auto">
          <a:xfrm rot="16200000">
            <a:off x="1486721" y="6074290"/>
            <a:ext cx="9326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6" name="AutoShape 327" descr="Small grid">
            <a:extLst>
              <a:ext uri="{FF2B5EF4-FFF2-40B4-BE49-F238E27FC236}">
                <a16:creationId xmlns:a16="http://schemas.microsoft.com/office/drawing/2014/main" id="{E0958B76-6DC0-599E-A7A5-C348FB10AED2}"/>
              </a:ext>
            </a:extLst>
          </p:cNvPr>
          <p:cNvSpPr>
            <a:spLocks/>
          </p:cNvSpPr>
          <p:nvPr/>
        </p:nvSpPr>
        <p:spPr bwMode="auto">
          <a:xfrm rot="16200000">
            <a:off x="2180411" y="6307462"/>
            <a:ext cx="46634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7" name="AutoShape 327" descr="Small grid">
            <a:extLst>
              <a:ext uri="{FF2B5EF4-FFF2-40B4-BE49-F238E27FC236}">
                <a16:creationId xmlns:a16="http://schemas.microsoft.com/office/drawing/2014/main" id="{71C40BFF-C194-C5BF-36D2-13D8D649017C}"/>
              </a:ext>
            </a:extLst>
          </p:cNvPr>
          <p:cNvSpPr>
            <a:spLocks/>
          </p:cNvSpPr>
          <p:nvPr/>
        </p:nvSpPr>
        <p:spPr bwMode="auto">
          <a:xfrm rot="16200000">
            <a:off x="1860403" y="6198887"/>
            <a:ext cx="70408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414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5105400" cy="89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27" descr="Small grid"/>
          <p:cNvSpPr>
            <a:spLocks/>
          </p:cNvSpPr>
          <p:nvPr/>
        </p:nvSpPr>
        <p:spPr bwMode="auto">
          <a:xfrm rot="16200000">
            <a:off x="1072896" y="7643972"/>
            <a:ext cx="129844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7" name="AutoShape 327" descr="Small grid"/>
          <p:cNvSpPr>
            <a:spLocks/>
          </p:cNvSpPr>
          <p:nvPr/>
        </p:nvSpPr>
        <p:spPr bwMode="auto">
          <a:xfrm rot="16200000">
            <a:off x="1016509" y="7968584"/>
            <a:ext cx="64922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8" name="AutoShape 327" descr="Small grid"/>
          <p:cNvSpPr>
            <a:spLocks/>
          </p:cNvSpPr>
          <p:nvPr/>
        </p:nvSpPr>
        <p:spPr bwMode="auto">
          <a:xfrm rot="16200000">
            <a:off x="1004316" y="7834884"/>
            <a:ext cx="97840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8774668"/>
            <a:ext cx="31940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b="1" dirty="0"/>
              <a:t>STAGE #2 – Plate Rack Bay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066800" y="76200"/>
            <a:ext cx="49530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1066800" y="76200"/>
            <a:ext cx="0" cy="868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5943600" y="76200"/>
            <a:ext cx="0" cy="868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397550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827712" y="0"/>
            <a:ext cx="1030288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2148375" y="0"/>
            <a:ext cx="28273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 - IDPA</a:t>
            </a:r>
          </a:p>
        </p:txBody>
      </p:sp>
      <p:sp>
        <p:nvSpPr>
          <p:cNvPr id="153" name="AutoShape 327" descr="Small grid"/>
          <p:cNvSpPr>
            <a:spLocks/>
          </p:cNvSpPr>
          <p:nvPr/>
        </p:nvSpPr>
        <p:spPr bwMode="auto">
          <a:xfrm rot="16200000">
            <a:off x="2049780" y="6103620"/>
            <a:ext cx="868680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4" name="AutoShape 327" descr="Small grid"/>
          <p:cNvSpPr>
            <a:spLocks/>
          </p:cNvSpPr>
          <p:nvPr/>
        </p:nvSpPr>
        <p:spPr bwMode="auto">
          <a:xfrm rot="16200000">
            <a:off x="1731264" y="6345936"/>
            <a:ext cx="438912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6" name="AutoShape 327" descr="Small grid"/>
          <p:cNvSpPr>
            <a:spLocks/>
          </p:cNvSpPr>
          <p:nvPr/>
        </p:nvSpPr>
        <p:spPr bwMode="auto">
          <a:xfrm rot="16200000">
            <a:off x="1926336" y="6227064"/>
            <a:ext cx="658368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2895600" y="6324600"/>
            <a:ext cx="228600" cy="228600"/>
            <a:chOff x="0" y="0"/>
            <a:chExt cx="381001" cy="381001"/>
          </a:xfrm>
        </p:grpSpPr>
        <p:sp>
          <p:nvSpPr>
            <p:cNvPr id="159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161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1199588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6172200" cy="886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AutoShape 32">
            <a:extLst>
              <a:ext uri="{FF2B5EF4-FFF2-40B4-BE49-F238E27FC236}">
                <a16:creationId xmlns:a16="http://schemas.microsoft.com/office/drawing/2014/main" id="{335A2A68-FB88-4F05-A260-399D9094361F}"/>
              </a:ext>
            </a:extLst>
          </p:cNvPr>
          <p:cNvSpPr>
            <a:spLocks/>
          </p:cNvSpPr>
          <p:nvPr/>
        </p:nvSpPr>
        <p:spPr bwMode="auto">
          <a:xfrm rot="16200000">
            <a:off x="1778508" y="8432292"/>
            <a:ext cx="603504" cy="45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4623093" y="8620780"/>
            <a:ext cx="223490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STAGE #3</a:t>
            </a:r>
          </a:p>
          <a:p>
            <a:r>
              <a:rPr lang="en-US" sz="1400" dirty="0"/>
              <a:t>Scale: each box is 1 yard.</a:t>
            </a:r>
          </a:p>
        </p:txBody>
      </p:sp>
      <p:sp>
        <p:nvSpPr>
          <p:cNvPr id="11" name="AutoShape 327" descr="Small grid"/>
          <p:cNvSpPr>
            <a:spLocks/>
          </p:cNvSpPr>
          <p:nvPr/>
        </p:nvSpPr>
        <p:spPr bwMode="auto">
          <a:xfrm rot="16200000">
            <a:off x="199644" y="8106156"/>
            <a:ext cx="1216152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3" name="AutoShape 327" descr="Small grid"/>
          <p:cNvSpPr>
            <a:spLocks/>
          </p:cNvSpPr>
          <p:nvPr/>
        </p:nvSpPr>
        <p:spPr bwMode="auto">
          <a:xfrm rot="16200000">
            <a:off x="1267968" y="8409432"/>
            <a:ext cx="603504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4" name="AutoShape 327" descr="Small grid"/>
          <p:cNvSpPr>
            <a:spLocks/>
          </p:cNvSpPr>
          <p:nvPr/>
        </p:nvSpPr>
        <p:spPr bwMode="auto">
          <a:xfrm rot="16200000">
            <a:off x="731520" y="8260080"/>
            <a:ext cx="914400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15" name="Group 59"/>
          <p:cNvGrpSpPr>
            <a:grpSpLocks noChangeAspect="1"/>
          </p:cNvGrpSpPr>
          <p:nvPr/>
        </p:nvGrpSpPr>
        <p:grpSpPr bwMode="auto">
          <a:xfrm>
            <a:off x="2362200" y="8382000"/>
            <a:ext cx="310896" cy="310896"/>
            <a:chOff x="0" y="0"/>
            <a:chExt cx="381001" cy="381001"/>
          </a:xfrm>
        </p:grpSpPr>
        <p:sp>
          <p:nvSpPr>
            <p:cNvPr id="16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17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dirty="0"/>
            </a:p>
          </p:txBody>
        </p:sp>
      </p:grpSp>
      <p:grpSp>
        <p:nvGrpSpPr>
          <p:cNvPr id="19" name="Group 164"/>
          <p:cNvGrpSpPr>
            <a:grpSpLocks noChangeAspect="1"/>
          </p:cNvGrpSpPr>
          <p:nvPr/>
        </p:nvGrpSpPr>
        <p:grpSpPr bwMode="auto">
          <a:xfrm>
            <a:off x="3276600" y="8382000"/>
            <a:ext cx="248920" cy="411480"/>
            <a:chOff x="2352" y="3408"/>
            <a:chExt cx="196" cy="324"/>
          </a:xfrm>
        </p:grpSpPr>
        <p:sp>
          <p:nvSpPr>
            <p:cNvPr id="20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1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22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" name="Group 164"/>
          <p:cNvGrpSpPr>
            <a:grpSpLocks noChangeAspect="1"/>
          </p:cNvGrpSpPr>
          <p:nvPr/>
        </p:nvGrpSpPr>
        <p:grpSpPr bwMode="auto">
          <a:xfrm>
            <a:off x="2819400" y="8229600"/>
            <a:ext cx="248920" cy="411480"/>
            <a:chOff x="2352" y="3408"/>
            <a:chExt cx="196" cy="324"/>
          </a:xfrm>
        </p:grpSpPr>
        <p:sp>
          <p:nvSpPr>
            <p:cNvPr id="25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26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27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" name="Group 28"/>
          <p:cNvGrpSpPr>
            <a:grpSpLocks noChangeAspect="1"/>
          </p:cNvGrpSpPr>
          <p:nvPr/>
        </p:nvGrpSpPr>
        <p:grpSpPr bwMode="auto">
          <a:xfrm flipH="1">
            <a:off x="4191000" y="8382000"/>
            <a:ext cx="248920" cy="411480"/>
            <a:chOff x="865" y="1066"/>
            <a:chExt cx="643" cy="1057"/>
          </a:xfrm>
        </p:grpSpPr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32" name="Group 11"/>
          <p:cNvGrpSpPr>
            <a:grpSpLocks noChangeAspect="1"/>
          </p:cNvGrpSpPr>
          <p:nvPr/>
        </p:nvGrpSpPr>
        <p:grpSpPr bwMode="auto">
          <a:xfrm flipH="1">
            <a:off x="3886200" y="8382000"/>
            <a:ext cx="248920" cy="411480"/>
            <a:chOff x="865" y="1066"/>
            <a:chExt cx="643" cy="1057"/>
          </a:xfrm>
        </p:grpSpPr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35" name="Group 11"/>
          <p:cNvGrpSpPr>
            <a:grpSpLocks noChangeAspect="1"/>
          </p:cNvGrpSpPr>
          <p:nvPr/>
        </p:nvGrpSpPr>
        <p:grpSpPr bwMode="auto">
          <a:xfrm flipH="1">
            <a:off x="3581401" y="8382000"/>
            <a:ext cx="248920" cy="411480"/>
            <a:chOff x="865" y="1066"/>
            <a:chExt cx="643" cy="1057"/>
          </a:xfrm>
        </p:grpSpPr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flipH="1">
            <a:off x="533400" y="76200"/>
            <a:ext cx="59436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57200" y="76200"/>
            <a:ext cx="0" cy="868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6477000" y="76200"/>
            <a:ext cx="0" cy="86868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4789743" y="8925436"/>
            <a:ext cx="2154237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CoF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 designed by:  ERA3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5827712" y="0"/>
            <a:ext cx="1030288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#4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5125" name="Group 5"/>
          <p:cNvGraphicFramePr>
            <a:graphicFrameLocks noGrp="1"/>
          </p:cNvGraphicFramePr>
          <p:nvPr/>
        </p:nvGraphicFramePr>
        <p:xfrm>
          <a:off x="457200" y="6705600"/>
          <a:ext cx="5943601" cy="2110887"/>
        </p:xfrm>
        <a:graphic>
          <a:graphicData uri="http://schemas.openxmlformats.org/drawingml/2006/table">
            <a:tbl>
              <a:tblPr/>
              <a:tblGrid>
                <a:gridCol w="93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Concealment: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Yes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Pistol: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Loaded and Holstered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Scoring: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Unlimited</a:t>
                      </a: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19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Style: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Freestyle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Reload: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IDPA Approved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Min. Rounds: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18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62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Start: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Facing down range , centered on wall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(X)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both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hands touching the wall.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asss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764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At Signal: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Draw, move to P1 thru P5 and engage target as you see them.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87">
                <a:tc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**Notes: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1pPr>
                      <a:lvl2pPr marL="2286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2pPr>
                      <a:lvl3pPr marL="4572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3pPr>
                      <a:lvl4pPr marL="6858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4pPr>
                      <a:lvl5pPr marL="914400" algn="l"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5pPr>
                      <a:lvl6pPr marL="13716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6pPr>
                      <a:lvl7pPr marL="18288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7pPr>
                      <a:lvl8pPr marL="22860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8pPr>
                      <a:lvl9pPr marL="2743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180 degree muzzle rule in effect. 2 hits on carboard.  Steel must fall to be scored.</a:t>
                      </a:r>
                    </a:p>
                  </a:txBody>
                  <a:tcPr marL="45719" marR="45719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TextBox 154">
            <a:extLst>
              <a:ext uri="{FF2B5EF4-FFF2-40B4-BE49-F238E27FC236}">
                <a16:creationId xmlns:a16="http://schemas.microsoft.com/office/drawing/2014/main" id="{A45224B6-6CCC-4A92-BE83-D0F191DA8A58}"/>
              </a:ext>
            </a:extLst>
          </p:cNvPr>
          <p:cNvSpPr txBox="1"/>
          <p:nvPr/>
        </p:nvSpPr>
        <p:spPr>
          <a:xfrm>
            <a:off x="228600" y="8867001"/>
            <a:ext cx="496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highlight>
                  <a:srgbClr val="FFFF00"/>
                </a:highlight>
                <a:latin typeface="Arial Narrow" pitchFamily="34" charset="0"/>
              </a:rPr>
              <a:t>See you in September 2022 at the Tri-County Sportsmen Challenge IDPA Match?</a:t>
            </a:r>
            <a:endParaRPr lang="en-US" sz="1200" b="1" i="1" dirty="0">
              <a:highlight>
                <a:srgbClr val="FFFF00"/>
              </a:highligh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6019800" cy="61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Picture 4" descr="Image Detai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36823"/>
          <a:stretch>
            <a:fillRect/>
          </a:stretch>
        </p:blipFill>
        <p:spPr bwMode="auto">
          <a:xfrm>
            <a:off x="0" y="0"/>
            <a:ext cx="1477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9" name="Text Box 4"/>
          <p:cNvSpPr txBox="1">
            <a:spLocks noChangeArrowheads="1"/>
          </p:cNvSpPr>
          <p:nvPr/>
        </p:nvSpPr>
        <p:spPr bwMode="auto">
          <a:xfrm>
            <a:off x="1828800" y="0"/>
            <a:ext cx="3466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Tri-County Sportsmen’s League - IDPA Scenario</a:t>
            </a:r>
          </a:p>
          <a:p>
            <a:r>
              <a:rPr lang="en-US" sz="1200" dirty="0"/>
              <a:t>Standards</a:t>
            </a:r>
          </a:p>
        </p:txBody>
      </p:sp>
      <p:sp>
        <p:nvSpPr>
          <p:cNvPr id="153" name="AutoShape 327" descr="Small grid"/>
          <p:cNvSpPr>
            <a:spLocks/>
          </p:cNvSpPr>
          <p:nvPr/>
        </p:nvSpPr>
        <p:spPr bwMode="auto">
          <a:xfrm rot="16200000">
            <a:off x="350520" y="6260592"/>
            <a:ext cx="457200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4" name="AutoShape 327" descr="Small grid"/>
          <p:cNvSpPr>
            <a:spLocks/>
          </p:cNvSpPr>
          <p:nvPr/>
        </p:nvSpPr>
        <p:spPr bwMode="auto">
          <a:xfrm rot="16200000">
            <a:off x="697992" y="6160008"/>
            <a:ext cx="676656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sp>
        <p:nvSpPr>
          <p:cNvPr id="156" name="AutoShape 327" descr="Small grid"/>
          <p:cNvSpPr>
            <a:spLocks/>
          </p:cNvSpPr>
          <p:nvPr/>
        </p:nvSpPr>
        <p:spPr bwMode="auto">
          <a:xfrm rot="16200000">
            <a:off x="964692" y="6045708"/>
            <a:ext cx="905256" cy="914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/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1676400" y="6248400"/>
            <a:ext cx="274320" cy="274320"/>
            <a:chOff x="0" y="0"/>
            <a:chExt cx="381001" cy="381001"/>
          </a:xfrm>
        </p:grpSpPr>
        <p:sp>
          <p:nvSpPr>
            <p:cNvPr id="159" name="AutoShape 60"/>
            <p:cNvSpPr>
              <a:spLocks/>
            </p:cNvSpPr>
            <p:nvPr/>
          </p:nvSpPr>
          <p:spPr bwMode="auto">
            <a:xfrm>
              <a:off x="0" y="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799"/>
                  </a:cubicBezTo>
                  <a:close/>
                </a:path>
              </a:pathLst>
            </a:custGeom>
            <a:solidFill>
              <a:srgbClr val="0066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altLang="en-US"/>
            </a:p>
          </p:txBody>
        </p:sp>
        <p:sp>
          <p:nvSpPr>
            <p:cNvPr id="161" name="AutoShape 61"/>
            <p:cNvSpPr>
              <a:spLocks/>
            </p:cNvSpPr>
            <p:nvPr/>
          </p:nvSpPr>
          <p:spPr bwMode="auto">
            <a:xfrm>
              <a:off x="67798" y="77007"/>
              <a:ext cx="245404" cy="226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dirty="0">
                  <a:latin typeface="Arial Bold" charset="0"/>
                  <a:ea typeface="Arial Bold" charset="0"/>
                  <a:cs typeface="Arial Bold" charset="0"/>
                  <a:sym typeface="Arial Bold" charset="0"/>
                </a:rPr>
                <a:t>x2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119958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1"/>
            <a:ext cx="6858000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/>
          </p:cNvSpPr>
          <p:nvPr/>
        </p:nvSpPr>
        <p:spPr bwMode="auto">
          <a:xfrm>
            <a:off x="5827712" y="0"/>
            <a:ext cx="1030288" cy="3127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  <a:sym typeface="Arial" charset="0"/>
              </a:rPr>
              <a:t>Stage #4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6" name="AutoShape 326" descr="Small grid">
            <a:extLst>
              <a:ext uri="{FF2B5EF4-FFF2-40B4-BE49-F238E27FC236}">
                <a16:creationId xmlns:a16="http://schemas.microsoft.com/office/drawing/2014/main" id="{C41CA39B-9BED-46F5-BC41-F14A8EB1A574}"/>
              </a:ext>
            </a:extLst>
          </p:cNvPr>
          <p:cNvSpPr>
            <a:spLocks/>
          </p:cNvSpPr>
          <p:nvPr/>
        </p:nvSpPr>
        <p:spPr bwMode="auto">
          <a:xfrm flipH="1">
            <a:off x="2438400" y="7315200"/>
            <a:ext cx="88992" cy="7132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67" name="AutoShape 326" descr="Small grid">
            <a:extLst>
              <a:ext uri="{FF2B5EF4-FFF2-40B4-BE49-F238E27FC236}">
                <a16:creationId xmlns:a16="http://schemas.microsoft.com/office/drawing/2014/main" id="{C41CA39B-9BED-46F5-BC41-F14A8EB1A574}"/>
              </a:ext>
            </a:extLst>
          </p:cNvPr>
          <p:cNvSpPr>
            <a:spLocks/>
          </p:cNvSpPr>
          <p:nvPr/>
        </p:nvSpPr>
        <p:spPr bwMode="auto">
          <a:xfrm flipH="1">
            <a:off x="2743200" y="7315200"/>
            <a:ext cx="88992" cy="4754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4343400" y="7315200"/>
            <a:ext cx="223490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STAGE #4</a:t>
            </a:r>
          </a:p>
          <a:p>
            <a:r>
              <a:rPr lang="en-US" sz="1400" dirty="0"/>
              <a:t>Scale: each box is 1 yard.</a:t>
            </a:r>
          </a:p>
        </p:txBody>
      </p:sp>
      <p:sp>
        <p:nvSpPr>
          <p:cNvPr id="125" name="AutoShape 326" descr="Small grid">
            <a:extLst>
              <a:ext uri="{FF2B5EF4-FFF2-40B4-BE49-F238E27FC236}">
                <a16:creationId xmlns:a16="http://schemas.microsoft.com/office/drawing/2014/main" id="{C41CA39B-9BED-46F5-BC41-F14A8EB1A574}"/>
              </a:ext>
            </a:extLst>
          </p:cNvPr>
          <p:cNvSpPr>
            <a:spLocks/>
          </p:cNvSpPr>
          <p:nvPr/>
        </p:nvSpPr>
        <p:spPr bwMode="auto">
          <a:xfrm flipH="1">
            <a:off x="2209800" y="7315200"/>
            <a:ext cx="88992" cy="9509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altLang="en-US" dirty="0"/>
          </a:p>
        </p:txBody>
      </p:sp>
      <p:grpSp>
        <p:nvGrpSpPr>
          <p:cNvPr id="9" name="Group 164"/>
          <p:cNvGrpSpPr>
            <a:grpSpLocks noChangeAspect="1"/>
          </p:cNvGrpSpPr>
          <p:nvPr/>
        </p:nvGrpSpPr>
        <p:grpSpPr bwMode="auto">
          <a:xfrm>
            <a:off x="762000" y="7315200"/>
            <a:ext cx="221262" cy="365760"/>
            <a:chOff x="2352" y="3408"/>
            <a:chExt cx="196" cy="324"/>
          </a:xfrm>
        </p:grpSpPr>
        <p:sp>
          <p:nvSpPr>
            <p:cNvPr id="10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1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2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4" name="Group 164"/>
          <p:cNvGrpSpPr>
            <a:grpSpLocks noChangeAspect="1"/>
          </p:cNvGrpSpPr>
          <p:nvPr/>
        </p:nvGrpSpPr>
        <p:grpSpPr bwMode="auto">
          <a:xfrm>
            <a:off x="457200" y="7315200"/>
            <a:ext cx="221262" cy="365760"/>
            <a:chOff x="2352" y="3408"/>
            <a:chExt cx="196" cy="324"/>
          </a:xfrm>
        </p:grpSpPr>
        <p:sp>
          <p:nvSpPr>
            <p:cNvPr id="15" name="Freeform 165"/>
            <p:cNvSpPr>
              <a:spLocks/>
            </p:cNvSpPr>
            <p:nvPr/>
          </p:nvSpPr>
          <p:spPr bwMode="auto">
            <a:xfrm flipH="1">
              <a:off x="2352" y="3408"/>
              <a:ext cx="196" cy="324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8B496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66"/>
            <p:cNvGrpSpPr>
              <a:grpSpLocks/>
            </p:cNvGrpSpPr>
            <p:nvPr/>
          </p:nvGrpSpPr>
          <p:grpSpPr bwMode="auto">
            <a:xfrm flipH="1">
              <a:off x="2400" y="3504"/>
              <a:ext cx="96" cy="191"/>
              <a:chOff x="649" y="3655"/>
              <a:chExt cx="182" cy="306"/>
            </a:xfrm>
          </p:grpSpPr>
          <p:sp>
            <p:nvSpPr>
              <p:cNvPr id="17" name="Line 167"/>
              <p:cNvSpPr>
                <a:spLocks noChangeShapeType="1"/>
              </p:cNvSpPr>
              <p:nvPr/>
            </p:nvSpPr>
            <p:spPr bwMode="auto">
              <a:xfrm flipH="1"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Line 168"/>
              <p:cNvSpPr>
                <a:spLocks noChangeShapeType="1"/>
              </p:cNvSpPr>
              <p:nvPr/>
            </p:nvSpPr>
            <p:spPr bwMode="auto">
              <a:xfrm>
                <a:off x="649" y="3655"/>
                <a:ext cx="182" cy="306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9" name="Group 18"/>
          <p:cNvGrpSpPr>
            <a:grpSpLocks noChangeAspect="1"/>
          </p:cNvGrpSpPr>
          <p:nvPr/>
        </p:nvGrpSpPr>
        <p:grpSpPr bwMode="auto">
          <a:xfrm flipH="1">
            <a:off x="1676400" y="7315200"/>
            <a:ext cx="221262" cy="365760"/>
            <a:chOff x="865" y="1066"/>
            <a:chExt cx="643" cy="1057"/>
          </a:xfrm>
        </p:grpSpPr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22" name="Group 11"/>
          <p:cNvGrpSpPr>
            <a:grpSpLocks noChangeAspect="1"/>
          </p:cNvGrpSpPr>
          <p:nvPr/>
        </p:nvGrpSpPr>
        <p:grpSpPr bwMode="auto">
          <a:xfrm flipH="1">
            <a:off x="1371600" y="7315200"/>
            <a:ext cx="221262" cy="365760"/>
            <a:chOff x="865" y="1066"/>
            <a:chExt cx="643" cy="1057"/>
          </a:xfrm>
        </p:grpSpPr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grpSp>
        <p:nvGrpSpPr>
          <p:cNvPr id="25" name="Group 11"/>
          <p:cNvGrpSpPr>
            <a:grpSpLocks noChangeAspect="1"/>
          </p:cNvGrpSpPr>
          <p:nvPr/>
        </p:nvGrpSpPr>
        <p:grpSpPr bwMode="auto">
          <a:xfrm flipH="1">
            <a:off x="1066801" y="7315200"/>
            <a:ext cx="221262" cy="365760"/>
            <a:chOff x="865" y="1066"/>
            <a:chExt cx="643" cy="1057"/>
          </a:xfrm>
        </p:grpSpPr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865" y="1066"/>
              <a:ext cx="643" cy="1057"/>
            </a:xfrm>
            <a:custGeom>
              <a:avLst/>
              <a:gdLst>
                <a:gd name="T0" fmla="*/ 89 w 277"/>
                <a:gd name="T1" fmla="*/ 0 h 517"/>
                <a:gd name="T2" fmla="*/ 191 w 277"/>
                <a:gd name="T3" fmla="*/ 0 h 517"/>
                <a:gd name="T4" fmla="*/ 191 w 277"/>
                <a:gd name="T5" fmla="*/ 105 h 517"/>
                <a:gd name="T6" fmla="*/ 225 w 277"/>
                <a:gd name="T7" fmla="*/ 105 h 517"/>
                <a:gd name="T8" fmla="*/ 276 w 277"/>
                <a:gd name="T9" fmla="*/ 139 h 517"/>
                <a:gd name="T10" fmla="*/ 276 w 277"/>
                <a:gd name="T11" fmla="*/ 415 h 517"/>
                <a:gd name="T12" fmla="*/ 225 w 277"/>
                <a:gd name="T13" fmla="*/ 516 h 517"/>
                <a:gd name="T14" fmla="*/ 51 w 277"/>
                <a:gd name="T15" fmla="*/ 516 h 517"/>
                <a:gd name="T16" fmla="*/ 0 w 277"/>
                <a:gd name="T17" fmla="*/ 415 h 517"/>
                <a:gd name="T18" fmla="*/ 0 w 277"/>
                <a:gd name="T19" fmla="*/ 139 h 517"/>
                <a:gd name="T20" fmla="*/ 51 w 277"/>
                <a:gd name="T21" fmla="*/ 105 h 517"/>
                <a:gd name="T22" fmla="*/ 89 w 277"/>
                <a:gd name="T23" fmla="*/ 105 h 517"/>
                <a:gd name="T24" fmla="*/ 89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C6B390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865" y="1443"/>
              <a:ext cx="6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/>
            <a:lstStyle/>
            <a:p>
              <a:r>
                <a:rPr lang="en-US" b="1" dirty="0">
                  <a:solidFill>
                    <a:srgbClr val="000000"/>
                  </a:solidFill>
                  <a:latin typeface="Arial Narrow" pitchFamily="-106" charset="0"/>
                </a:rPr>
                <a:t>T1</a:t>
              </a:r>
            </a:p>
          </p:txBody>
        </p:sp>
      </p:grpSp>
      <p:cxnSp>
        <p:nvCxnSpPr>
          <p:cNvPr id="29" name="Straight Connector 28"/>
          <p:cNvCxnSpPr/>
          <p:nvPr/>
        </p:nvCxnSpPr>
        <p:spPr bwMode="auto">
          <a:xfrm flipH="1">
            <a:off x="152400" y="685800"/>
            <a:ext cx="6705600" cy="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76200" y="685800"/>
            <a:ext cx="0" cy="6477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6781800" y="762000"/>
            <a:ext cx="0" cy="6477000"/>
          </a:xfrm>
          <a:prstGeom prst="line">
            <a:avLst/>
          </a:prstGeom>
          <a:solidFill>
            <a:srgbClr val="FFFFFF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00"/>
        </a:solidFill>
        <a:ln w="9525" cap="flat" cmpd="sng">
          <a:solidFill>
            <a:srgbClr val="000000"/>
          </a:solidFill>
          <a:prstDash val="solid"/>
          <a:miter lim="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lIns="0" tIns="0" rIns="0" bIns="0" anchor="ctr"/>
      <a:lstStyle>
        <a:defPPr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Arial" charset="0"/>
            <a:cs typeface="Arial" charset="0"/>
            <a:sym typeface="Arial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21149</TotalTime>
  <Words>945</Words>
  <Application>Microsoft Office PowerPoint</Application>
  <PresentationFormat>On-screen Show (4:3)</PresentationFormat>
  <Paragraphs>247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Bold</vt:lpstr>
      <vt:lpstr>Arial Narrow</vt:lpstr>
      <vt:lpstr>Arial Narrow Bold</vt:lpstr>
      <vt:lpstr>Avenir Roman</vt:lpstr>
      <vt:lpstr>Helvetica</vt:lpstr>
      <vt:lpstr>Office Theme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Austin</dc:creator>
  <cp:lastModifiedBy>James D. Walter</cp:lastModifiedBy>
  <cp:revision>66</cp:revision>
  <cp:lastPrinted>2018-04-25T20:13:27Z</cp:lastPrinted>
  <dcterms:modified xsi:type="dcterms:W3CDTF">2024-01-03T14:54:01Z</dcterms:modified>
</cp:coreProperties>
</file>